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sldIdLst>
    <p:sldId id="256" r:id="rId2"/>
    <p:sldId id="273" r:id="rId3"/>
    <p:sldId id="257" r:id="rId4"/>
    <p:sldId id="266" r:id="rId5"/>
    <p:sldId id="262" r:id="rId6"/>
    <p:sldId id="263" r:id="rId7"/>
    <p:sldId id="258" r:id="rId8"/>
    <p:sldId id="259" r:id="rId9"/>
    <p:sldId id="260" r:id="rId10"/>
    <p:sldId id="261" r:id="rId11"/>
    <p:sldId id="264" r:id="rId12"/>
    <p:sldId id="265" r:id="rId13"/>
    <p:sldId id="267" r:id="rId14"/>
    <p:sldId id="268" r:id="rId15"/>
    <p:sldId id="269" r:id="rId16"/>
    <p:sldId id="272" r:id="rId17"/>
    <p:sldId id="270" r:id="rId18"/>
    <p:sldId id="271" r:id="rId19"/>
    <p:sldId id="274" r:id="rId20"/>
    <p:sldId id="276" r:id="rId21"/>
    <p:sldId id="277" r:id="rId22"/>
    <p:sldId id="278" r:id="rId23"/>
    <p:sldId id="280" r:id="rId24"/>
    <p:sldId id="281" r:id="rId25"/>
    <p:sldId id="279" r:id="rId26"/>
    <p:sldId id="282" r:id="rId27"/>
    <p:sldId id="284" r:id="rId28"/>
    <p:sldId id="283" r:id="rId29"/>
    <p:sldId id="285" r:id="rId30"/>
    <p:sldId id="27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60"/>
  </p:normalViewPr>
  <p:slideViewPr>
    <p:cSldViewPr snapToGrid="0">
      <p:cViewPr varScale="1">
        <p:scale>
          <a:sx n="78" d="100"/>
          <a:sy n="78" d="100"/>
        </p:scale>
        <p:origin x="86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612648" y="557783"/>
            <a:ext cx="10969752" cy="3130807"/>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612648" y="3902206"/>
            <a:ext cx="10969752" cy="2240529"/>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79C5A860-F335-4252-AA00-24FB67ED2982}" type="datetime1">
              <a:rPr lang="en-US" smtClean="0"/>
              <a:t>9/9/2023</a:t>
            </a:fld>
            <a:endParaRPr lang="en-US"/>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552846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46AB1048-0047-48CA-88BA-D69B470942CF}" type="datetime1">
              <a:rPr lang="en-US" smtClean="0"/>
              <a:t>9/9/2023</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60453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557784"/>
            <a:ext cx="2854452" cy="564342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612648" y="557784"/>
            <a:ext cx="7734300" cy="56434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5BD83879-648C-49A9-81A2-0EF5946532D0}" type="datetime1">
              <a:rPr lang="en-US" smtClean="0"/>
              <a:t>9/9/2023</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933149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D04BC802-30E3-4658-9CCA-F873646FEC67}" type="datetime1">
              <a:rPr lang="en-US" smtClean="0"/>
              <a:t>9/9/2023</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633684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612648" y="557784"/>
            <a:ext cx="10969752" cy="3146400"/>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612648" y="3902207"/>
            <a:ext cx="10969752" cy="2187443"/>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AB227A3-19CE-4153-81CE-64EB7AB094B3}" type="datetime1">
              <a:rPr lang="en-US" smtClean="0"/>
              <a:t>9/9/2023</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807189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609600"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2"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B819A100-10F6-477E-8847-29D479EF1C92}" type="datetime1">
              <a:rPr lang="en-US" smtClean="0"/>
              <a:t>9/9/2023</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909988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609600" y="365125"/>
            <a:ext cx="1074578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609600" y="1895096"/>
            <a:ext cx="5387975"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609600" y="2842211"/>
            <a:ext cx="5387975"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67890" y="1895096"/>
            <a:ext cx="5414510"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67890" y="2842211"/>
            <a:ext cx="5414510"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5DF128AB-198A-495F-8475-FDB360C9873F}" type="datetime1">
              <a:rPr lang="en-US" smtClean="0"/>
              <a:t>9/9/2023</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223145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21A235E-F8FD-479F-9FC7-18BE84110877}" type="datetime1">
              <a:rPr lang="en-US" smtClean="0"/>
              <a:t>9/9/2023</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861491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E890F09B-68DA-462E-9DB4-4C9ADAB8CBCC}" type="datetime1">
              <a:rPr lang="en-US" smtClean="0"/>
              <a:t>9/9/2023</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141675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612649" y="457199"/>
            <a:ext cx="4970822" cy="2660205"/>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6096000" y="457200"/>
            <a:ext cx="5483352" cy="5744003"/>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612649" y="3329989"/>
            <a:ext cx="4970822" cy="287121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17AC4E36-FABE-47EB-AA7F-C19A93824617}" type="datetime1">
              <a:rPr lang="en-US" smtClean="0"/>
              <a:t>9/9/2023</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11423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612649" y="457199"/>
            <a:ext cx="4970822" cy="2667485"/>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6096000" y="457199"/>
            <a:ext cx="5483352" cy="54038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612649" y="3322708"/>
            <a:ext cx="4970822" cy="254628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F199CE6B-5DE6-4A2D-B72E-5E8969F9F56F}" type="datetime1">
              <a:rPr lang="en-US" smtClean="0"/>
              <a:t>9/9/2023</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563310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2E603F-28B7-4831-BF23-65FBAB13D5FB}"/>
              </a:ext>
            </a:extLst>
          </p:cNvPr>
          <p:cNvSpPr/>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609600" y="557784"/>
            <a:ext cx="10972800"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609600" y="2106204"/>
            <a:ext cx="10972800" cy="40365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609600" y="6356350"/>
            <a:ext cx="2743200" cy="365125"/>
          </a:xfrm>
          <a:prstGeom prst="rect">
            <a:avLst/>
          </a:prstGeom>
        </p:spPr>
        <p:txBody>
          <a:bodyPr vert="horz" lIns="91440" tIns="45720" rIns="91440" bIns="45720" rtlCol="0" anchor="ctr"/>
          <a:lstStyle>
            <a:lvl1pPr algn="l">
              <a:defRPr lang="en-US" sz="800" kern="1200" cap="all" spc="200" smtClean="0">
                <a:solidFill>
                  <a:schemeClr val="tx1"/>
                </a:solidFill>
                <a:latin typeface="+mn-lt"/>
                <a:ea typeface="+mn-ea"/>
                <a:cs typeface="Segoe UI Semilight" panose="020B0402040204020203" pitchFamily="34" charset="0"/>
              </a:defRPr>
            </a:lvl1pPr>
          </a:lstStyle>
          <a:p>
            <a:fld id="{F481A142-DA77-4A5F-AD1F-14E6C18F0F5F}" type="datetime1">
              <a:rPr lang="en-US" smtClean="0"/>
              <a:t>9/9/2023</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800" kern="1200" cap="all" spc="200" dirty="0">
                <a:solidFill>
                  <a:schemeClr val="tx1"/>
                </a:solidFill>
                <a:latin typeface="+mn-lt"/>
                <a:ea typeface="+mn-ea"/>
                <a:cs typeface="Segoe UI Semilight" panose="020B04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10134600" y="6356350"/>
            <a:ext cx="1447800" cy="365125"/>
          </a:xfrm>
          <a:prstGeom prst="rect">
            <a:avLst/>
          </a:prstGeom>
        </p:spPr>
        <p:txBody>
          <a:bodyPr vert="horz" lIns="91440" tIns="45720" rIns="91440" bIns="45720" rtlCol="0" anchor="ctr"/>
          <a:lstStyle>
            <a:lvl1pPr algn="r">
              <a:defRPr lang="en-US" sz="800" kern="1200" cap="all" spc="200" smtClean="0">
                <a:solidFill>
                  <a:schemeClr val="tx1"/>
                </a:solidFill>
                <a:latin typeface="+mn-lt"/>
                <a:ea typeface="+mn-ea"/>
                <a:cs typeface="Segoe UI Semilight" panose="020B0402040204020203" pitchFamily="34" charset="0"/>
              </a:defRPr>
            </a:lvl1pPr>
          </a:lstStyle>
          <a:p>
            <a:fld id="{1F646F3F-274D-499B-ABBE-824EB4ABDC3D}" type="slidenum">
              <a:rPr lang="en-US" smtClean="0"/>
              <a:pPr/>
              <a:t>‹#›</a:t>
            </a:fld>
            <a:endParaRPr lang="en-US"/>
          </a:p>
        </p:txBody>
      </p:sp>
    </p:spTree>
    <p:extLst>
      <p:ext uri="{BB962C8B-B14F-4D97-AF65-F5344CB8AC3E}">
        <p14:creationId xmlns:p14="http://schemas.microsoft.com/office/powerpoint/2010/main" val="2232785941"/>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44" r:id="rId6"/>
    <p:sldLayoutId id="2147483740" r:id="rId7"/>
    <p:sldLayoutId id="2147483741" r:id="rId8"/>
    <p:sldLayoutId id="2147483742" r:id="rId9"/>
    <p:sldLayoutId id="2147483743" r:id="rId10"/>
    <p:sldLayoutId id="2147483745"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git@github.com:Tirth-7424/Week7-CTI.git" TargetMode="External"/><Relationship Id="rId2" Type="http://schemas.openxmlformats.org/officeDocument/2006/relationships/hyperlink" Target="https://github.com/Tirth-7424/Week7-CTI.git"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cwe.mitre.org/data/definitions/200.html" TargetMode="External"/><Relationship Id="rId2" Type="http://schemas.openxmlformats.org/officeDocument/2006/relationships/hyperlink" Target="https://heimdalsecurity.com/blog/vulnerability-prioritization/" TargetMode="External"/><Relationship Id="rId1" Type="http://schemas.openxmlformats.org/officeDocument/2006/relationships/slideLayout" Target="../slideLayouts/slideLayout2.xml"/><Relationship Id="rId5" Type="http://schemas.openxmlformats.org/officeDocument/2006/relationships/hyperlink" Target="https://nvd.nist.gov/vuln/detail/CVE-2019-1446" TargetMode="External"/><Relationship Id="rId4" Type="http://schemas.openxmlformats.org/officeDocument/2006/relationships/hyperlink" Target="https://capec.mitre.org/data/definitions/576.html"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E15305-164C-44CD-9E0F-420C2DC1B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11" name="Rectangle 10">
            <a:extLst>
              <a:ext uri="{FF2B5EF4-FFF2-40B4-BE49-F238E27FC236}">
                <a16:creationId xmlns:a16="http://schemas.microsoft.com/office/drawing/2014/main" id="{1D983374-3839-4F06-972D-B4C3CF2380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circular pattern with dots and lines&#10;&#10;Description automatically generated with medium confidence">
            <a:extLst>
              <a:ext uri="{FF2B5EF4-FFF2-40B4-BE49-F238E27FC236}">
                <a16:creationId xmlns:a16="http://schemas.microsoft.com/office/drawing/2014/main" id="{5D71251D-1B67-0CFF-AD96-526355550D6B}"/>
              </a:ext>
            </a:extLst>
          </p:cNvPr>
          <p:cNvPicPr>
            <a:picLocks noChangeAspect="1"/>
          </p:cNvPicPr>
          <p:nvPr/>
        </p:nvPicPr>
        <p:blipFill rotWithShape="1">
          <a:blip r:embed="rId2"/>
          <a:srcRect l="17475" r="13355"/>
          <a:stretch/>
        </p:blipFill>
        <p:spPr>
          <a:xfrm>
            <a:off x="4285860" y="10"/>
            <a:ext cx="7906139" cy="6857989"/>
          </a:xfrm>
          <a:prstGeom prst="rect">
            <a:avLst/>
          </a:prstGeom>
        </p:spPr>
      </p:pic>
      <p:sp useBgFill="1">
        <p:nvSpPr>
          <p:cNvPr id="13" name="Freeform: Shape 12">
            <a:extLst>
              <a:ext uri="{FF2B5EF4-FFF2-40B4-BE49-F238E27FC236}">
                <a16:creationId xmlns:a16="http://schemas.microsoft.com/office/drawing/2014/main" id="{F1D5403D-09EC-41DB-B916-A09C0E5AE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592970" cy="6858000"/>
          </a:xfrm>
          <a:custGeom>
            <a:avLst/>
            <a:gdLst>
              <a:gd name="connsiteX0" fmla="*/ 4912746 w 5592970"/>
              <a:gd name="connsiteY0" fmla="*/ 2355321 h 6897159"/>
              <a:gd name="connsiteX1" fmla="*/ 4714738 w 5592970"/>
              <a:gd name="connsiteY1" fmla="*/ 2553329 h 6897159"/>
              <a:gd name="connsiteX2" fmla="*/ 4912746 w 5592970"/>
              <a:gd name="connsiteY2" fmla="*/ 2751337 h 6897159"/>
              <a:gd name="connsiteX3" fmla="*/ 5110754 w 5592970"/>
              <a:gd name="connsiteY3" fmla="*/ 2553329 h 6897159"/>
              <a:gd name="connsiteX4" fmla="*/ 4912746 w 5592970"/>
              <a:gd name="connsiteY4" fmla="*/ 2355321 h 6897159"/>
              <a:gd name="connsiteX5" fmla="*/ 4769785 w 5592970"/>
              <a:gd name="connsiteY5" fmla="*/ 1301525 h 6897159"/>
              <a:gd name="connsiteX6" fmla="*/ 4358192 w 5592970"/>
              <a:gd name="connsiteY6" fmla="*/ 1713118 h 6897159"/>
              <a:gd name="connsiteX7" fmla="*/ 4769785 w 5592970"/>
              <a:gd name="connsiteY7" fmla="*/ 2124711 h 6897159"/>
              <a:gd name="connsiteX8" fmla="*/ 5181378 w 5592970"/>
              <a:gd name="connsiteY8" fmla="*/ 1713118 h 6897159"/>
              <a:gd name="connsiteX9" fmla="*/ 4769785 w 5592970"/>
              <a:gd name="connsiteY9" fmla="*/ 1301525 h 6897159"/>
              <a:gd name="connsiteX10" fmla="*/ 1485712 w 5592970"/>
              <a:gd name="connsiteY10" fmla="*/ 0 h 6897159"/>
              <a:gd name="connsiteX11" fmla="*/ 1911850 w 5592970"/>
              <a:gd name="connsiteY11" fmla="*/ 0 h 6897159"/>
              <a:gd name="connsiteX12" fmla="*/ 4693359 w 5592970"/>
              <a:gd name="connsiteY12" fmla="*/ 0 h 6897159"/>
              <a:gd name="connsiteX13" fmla="*/ 4687196 w 5592970"/>
              <a:gd name="connsiteY13" fmla="*/ 186052 h 6897159"/>
              <a:gd name="connsiteX14" fmla="*/ 4689492 w 5592970"/>
              <a:gd name="connsiteY14" fmla="*/ 422393 h 6897159"/>
              <a:gd name="connsiteX15" fmla="*/ 5029277 w 5592970"/>
              <a:gd name="connsiteY15" fmla="*/ 1074198 h 6897159"/>
              <a:gd name="connsiteX16" fmla="*/ 5368989 w 5592970"/>
              <a:gd name="connsiteY16" fmla="*/ 2604190 h 6897159"/>
              <a:gd name="connsiteX17" fmla="*/ 5030698 w 5592970"/>
              <a:gd name="connsiteY17" fmla="*/ 3182337 h 6897159"/>
              <a:gd name="connsiteX18" fmla="*/ 4910556 w 5592970"/>
              <a:gd name="connsiteY18" fmla="*/ 4667756 h 6897159"/>
              <a:gd name="connsiteX19" fmla="*/ 5374561 w 5592970"/>
              <a:gd name="connsiteY19" fmla="*/ 5703238 h 6897159"/>
              <a:gd name="connsiteX20" fmla="*/ 5591170 w 5592970"/>
              <a:gd name="connsiteY20" fmla="*/ 6745970 h 6897159"/>
              <a:gd name="connsiteX21" fmla="*/ 5592970 w 5592970"/>
              <a:gd name="connsiteY21" fmla="*/ 6897158 h 6897159"/>
              <a:gd name="connsiteX22" fmla="*/ 2734191 w 5592970"/>
              <a:gd name="connsiteY22" fmla="*/ 6897158 h 6897159"/>
              <a:gd name="connsiteX23" fmla="*/ 2734191 w 5592970"/>
              <a:gd name="connsiteY23" fmla="*/ 6897159 h 6897159"/>
              <a:gd name="connsiteX24" fmla="*/ 0 w 5592970"/>
              <a:gd name="connsiteY24" fmla="*/ 6897159 h 6897159"/>
              <a:gd name="connsiteX25" fmla="*/ 0 w 5592970"/>
              <a:gd name="connsiteY25" fmla="*/ 1 h 6897159"/>
              <a:gd name="connsiteX26" fmla="*/ 1485712 w 5592970"/>
              <a:gd name="connsiteY26" fmla="*/ 1 h 689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92970" h="6897159">
                <a:moveTo>
                  <a:pt x="4912746" y="2355321"/>
                </a:moveTo>
                <a:cubicBezTo>
                  <a:pt x="4803389" y="2355321"/>
                  <a:pt x="4714738" y="2443972"/>
                  <a:pt x="4714738" y="2553329"/>
                </a:cubicBezTo>
                <a:cubicBezTo>
                  <a:pt x="4714738" y="2662686"/>
                  <a:pt x="4803389" y="2751337"/>
                  <a:pt x="4912746" y="2751337"/>
                </a:cubicBezTo>
                <a:cubicBezTo>
                  <a:pt x="5022103" y="2751337"/>
                  <a:pt x="5110754" y="2662686"/>
                  <a:pt x="5110754" y="2553329"/>
                </a:cubicBezTo>
                <a:cubicBezTo>
                  <a:pt x="5110754" y="2443972"/>
                  <a:pt x="5022103" y="2355321"/>
                  <a:pt x="4912746" y="2355321"/>
                </a:cubicBezTo>
                <a:close/>
                <a:moveTo>
                  <a:pt x="4769785" y="1301525"/>
                </a:moveTo>
                <a:cubicBezTo>
                  <a:pt x="4542468" y="1301525"/>
                  <a:pt x="4358192" y="1485801"/>
                  <a:pt x="4358192" y="1713118"/>
                </a:cubicBezTo>
                <a:cubicBezTo>
                  <a:pt x="4358192" y="1940435"/>
                  <a:pt x="4542468" y="2124711"/>
                  <a:pt x="4769785" y="2124711"/>
                </a:cubicBezTo>
                <a:cubicBezTo>
                  <a:pt x="4997102" y="2124711"/>
                  <a:pt x="5181378" y="1940435"/>
                  <a:pt x="5181378" y="1713118"/>
                </a:cubicBezTo>
                <a:cubicBezTo>
                  <a:pt x="5181378" y="1485801"/>
                  <a:pt x="4997102" y="1301525"/>
                  <a:pt x="4769785" y="1301525"/>
                </a:cubicBezTo>
                <a:close/>
                <a:moveTo>
                  <a:pt x="1485712" y="0"/>
                </a:moveTo>
                <a:lnTo>
                  <a:pt x="1911850" y="0"/>
                </a:lnTo>
                <a:lnTo>
                  <a:pt x="4693359" y="0"/>
                </a:lnTo>
                <a:lnTo>
                  <a:pt x="4687196" y="186052"/>
                </a:lnTo>
                <a:cubicBezTo>
                  <a:pt x="4686166" y="265025"/>
                  <a:pt x="4686829" y="343862"/>
                  <a:pt x="4689492" y="422393"/>
                </a:cubicBezTo>
                <a:cubicBezTo>
                  <a:pt x="4699496" y="713539"/>
                  <a:pt x="4872938" y="896626"/>
                  <a:pt x="5029277" y="1074198"/>
                </a:cubicBezTo>
                <a:cubicBezTo>
                  <a:pt x="5418992" y="1516672"/>
                  <a:pt x="5551614" y="2043761"/>
                  <a:pt x="5368989" y="2604190"/>
                </a:cubicBezTo>
                <a:cubicBezTo>
                  <a:pt x="5298163" y="2821542"/>
                  <a:pt x="5160452" y="3010355"/>
                  <a:pt x="5030698" y="3182337"/>
                </a:cubicBezTo>
                <a:cubicBezTo>
                  <a:pt x="4682698" y="3643429"/>
                  <a:pt x="4696957" y="4178177"/>
                  <a:pt x="4910556" y="4667756"/>
                </a:cubicBezTo>
                <a:cubicBezTo>
                  <a:pt x="5062728" y="5015306"/>
                  <a:pt x="5245193" y="5341884"/>
                  <a:pt x="5374561" y="5703238"/>
                </a:cubicBezTo>
                <a:cubicBezTo>
                  <a:pt x="5500512" y="6053410"/>
                  <a:pt x="5575240" y="6402760"/>
                  <a:pt x="5591170" y="6745970"/>
                </a:cubicBezTo>
                <a:lnTo>
                  <a:pt x="5592970" y="6897158"/>
                </a:lnTo>
                <a:lnTo>
                  <a:pt x="2734191" y="6897158"/>
                </a:lnTo>
                <a:lnTo>
                  <a:pt x="2734191" y="6897159"/>
                </a:lnTo>
                <a:lnTo>
                  <a:pt x="0" y="6897159"/>
                </a:lnTo>
                <a:lnTo>
                  <a:pt x="0" y="1"/>
                </a:lnTo>
                <a:lnTo>
                  <a:pt x="1485712"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1ACF4D3-FDB0-5968-7C14-C01C153CB9EE}"/>
              </a:ext>
            </a:extLst>
          </p:cNvPr>
          <p:cNvSpPr>
            <a:spLocks noGrp="1"/>
          </p:cNvSpPr>
          <p:nvPr>
            <p:ph type="ctrTitle"/>
          </p:nvPr>
        </p:nvSpPr>
        <p:spPr>
          <a:xfrm>
            <a:off x="690613" y="1122363"/>
            <a:ext cx="3541909" cy="2387600"/>
          </a:xfrm>
        </p:spPr>
        <p:txBody>
          <a:bodyPr>
            <a:normAutofit/>
          </a:bodyPr>
          <a:lstStyle/>
          <a:p>
            <a:r>
              <a:rPr lang="en-AU" dirty="0"/>
              <a:t>Week 7 CTI Task</a:t>
            </a:r>
          </a:p>
        </p:txBody>
      </p:sp>
      <p:sp>
        <p:nvSpPr>
          <p:cNvPr id="3" name="Subtitle 2">
            <a:extLst>
              <a:ext uri="{FF2B5EF4-FFF2-40B4-BE49-F238E27FC236}">
                <a16:creationId xmlns:a16="http://schemas.microsoft.com/office/drawing/2014/main" id="{A4D35DA5-77F4-64A5-EA69-15C02F018AC0}"/>
              </a:ext>
            </a:extLst>
          </p:cNvPr>
          <p:cNvSpPr>
            <a:spLocks noGrp="1"/>
          </p:cNvSpPr>
          <p:nvPr>
            <p:ph type="subTitle" idx="1"/>
          </p:nvPr>
        </p:nvSpPr>
        <p:spPr>
          <a:xfrm>
            <a:off x="690613" y="3602038"/>
            <a:ext cx="3541909" cy="2387600"/>
          </a:xfrm>
        </p:spPr>
        <p:txBody>
          <a:bodyPr>
            <a:normAutofit/>
          </a:bodyPr>
          <a:lstStyle/>
          <a:p>
            <a:r>
              <a:rPr lang="en-AU" dirty="0"/>
              <a:t>Name: Tirth Hirenkumar Jaiswal</a:t>
            </a:r>
          </a:p>
          <a:p>
            <a:r>
              <a:rPr lang="en-AU" dirty="0"/>
              <a:t>Student ID: 12196525</a:t>
            </a:r>
          </a:p>
          <a:p>
            <a:r>
              <a:rPr lang="en-AU" dirty="0"/>
              <a:t>Cyber Security</a:t>
            </a:r>
          </a:p>
          <a:p>
            <a:endParaRPr lang="en-AU" dirty="0"/>
          </a:p>
        </p:txBody>
      </p:sp>
    </p:spTree>
    <p:extLst>
      <p:ext uri="{BB962C8B-B14F-4D97-AF65-F5344CB8AC3E}">
        <p14:creationId xmlns:p14="http://schemas.microsoft.com/office/powerpoint/2010/main" val="511030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76BDF4D-4826-490A-8307-7247A295E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2E0FF4CF-25CB-4537-9BBF-28B36C76BE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5328" y="1352190"/>
            <a:ext cx="7823624" cy="5505810"/>
          </a:xfrm>
          <a:custGeom>
            <a:avLst/>
            <a:gdLst>
              <a:gd name="connsiteX0" fmla="*/ 7676365 w 7823624"/>
              <a:gd name="connsiteY0" fmla="*/ 583688 h 5505810"/>
              <a:gd name="connsiteX1" fmla="*/ 7807957 w 7823624"/>
              <a:gd name="connsiteY1" fmla="*/ 609260 h 5505810"/>
              <a:gd name="connsiteX2" fmla="*/ 7823624 w 7823624"/>
              <a:gd name="connsiteY2" fmla="*/ 618028 h 5505810"/>
              <a:gd name="connsiteX3" fmla="*/ 7823624 w 7823624"/>
              <a:gd name="connsiteY3" fmla="*/ 1356037 h 5505810"/>
              <a:gd name="connsiteX4" fmla="*/ 7783921 w 7823624"/>
              <a:gd name="connsiteY4" fmla="*/ 1367061 h 5505810"/>
              <a:gd name="connsiteX5" fmla="*/ 7685829 w 7823624"/>
              <a:gd name="connsiteY5" fmla="*/ 1364631 h 5505810"/>
              <a:gd name="connsiteX6" fmla="*/ 7556041 w 7823624"/>
              <a:gd name="connsiteY6" fmla="*/ 1308528 h 5505810"/>
              <a:gd name="connsiteX7" fmla="*/ 7412440 w 7823624"/>
              <a:gd name="connsiteY7" fmla="*/ 765688 h 5505810"/>
              <a:gd name="connsiteX8" fmla="*/ 7676365 w 7823624"/>
              <a:gd name="connsiteY8" fmla="*/ 583688 h 5505810"/>
              <a:gd name="connsiteX9" fmla="*/ 7062857 w 7823624"/>
              <a:gd name="connsiteY9" fmla="*/ 396783 h 5505810"/>
              <a:gd name="connsiteX10" fmla="*/ 7127059 w 7823624"/>
              <a:gd name="connsiteY10" fmla="*/ 424535 h 5505810"/>
              <a:gd name="connsiteX11" fmla="*/ 7198094 w 7823624"/>
              <a:gd name="connsiteY11" fmla="*/ 693059 h 5505810"/>
              <a:gd name="connsiteX12" fmla="*/ 7099157 w 7823624"/>
              <a:gd name="connsiteY12" fmla="*/ 778505 h 5505810"/>
              <a:gd name="connsiteX13" fmla="*/ 7034998 w 7823624"/>
              <a:gd name="connsiteY13" fmla="*/ 780480 h 5505810"/>
              <a:gd name="connsiteX14" fmla="*/ 6970795 w 7823624"/>
              <a:gd name="connsiteY14" fmla="*/ 752727 h 5505810"/>
              <a:gd name="connsiteX15" fmla="*/ 6899760 w 7823624"/>
              <a:gd name="connsiteY15" fmla="*/ 484203 h 5505810"/>
              <a:gd name="connsiteX16" fmla="*/ 7062857 w 7823624"/>
              <a:gd name="connsiteY16" fmla="*/ 396783 h 5505810"/>
              <a:gd name="connsiteX17" fmla="*/ 1780739 w 7823624"/>
              <a:gd name="connsiteY17" fmla="*/ 1190 h 5505810"/>
              <a:gd name="connsiteX18" fmla="*/ 2850847 w 7823624"/>
              <a:gd name="connsiteY18" fmla="*/ 384530 h 5505810"/>
              <a:gd name="connsiteX19" fmla="*/ 3809413 w 7823624"/>
              <a:gd name="connsiteY19" fmla="*/ 1153764 h 5505810"/>
              <a:gd name="connsiteX20" fmla="*/ 5160376 w 7823624"/>
              <a:gd name="connsiteY20" fmla="*/ 1003825 h 5505810"/>
              <a:gd name="connsiteX21" fmla="*/ 5677238 w 7823624"/>
              <a:gd name="connsiteY21" fmla="*/ 480424 h 5505810"/>
              <a:gd name="connsiteX22" fmla="*/ 7082965 w 7823624"/>
              <a:gd name="connsiteY22" fmla="*/ 1065272 h 5505810"/>
              <a:gd name="connsiteX23" fmla="*/ 7687818 w 7823624"/>
              <a:gd name="connsiteY23" fmla="*/ 1625585 h 5505810"/>
              <a:gd name="connsiteX24" fmla="*/ 7823624 w 7823624"/>
              <a:gd name="connsiteY24" fmla="*/ 1633445 h 5505810"/>
              <a:gd name="connsiteX25" fmla="*/ 7823624 w 7823624"/>
              <a:gd name="connsiteY25" fmla="*/ 5505810 h 5505810"/>
              <a:gd name="connsiteX26" fmla="*/ 1419133 w 7823624"/>
              <a:gd name="connsiteY26" fmla="*/ 5505810 h 5505810"/>
              <a:gd name="connsiteX27" fmla="*/ 1422753 w 7823624"/>
              <a:gd name="connsiteY27" fmla="*/ 5488656 h 5505810"/>
              <a:gd name="connsiteX28" fmla="*/ 1543078 w 7823624"/>
              <a:gd name="connsiteY28" fmla="*/ 4961644 h 5505810"/>
              <a:gd name="connsiteX29" fmla="*/ 1334564 w 7823624"/>
              <a:gd name="connsiteY29" fmla="*/ 4133160 h 5505810"/>
              <a:gd name="connsiteX30" fmla="*/ 670875 w 7823624"/>
              <a:gd name="connsiteY30" fmla="*/ 3489628 h 5505810"/>
              <a:gd name="connsiteX31" fmla="*/ 499515 w 7823624"/>
              <a:gd name="connsiteY31" fmla="*/ 578153 h 5505810"/>
              <a:gd name="connsiteX32" fmla="*/ 1780739 w 7823624"/>
              <a:gd name="connsiteY32" fmla="*/ 1190 h 5505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823624" h="5505810">
                <a:moveTo>
                  <a:pt x="7676365" y="583688"/>
                </a:moveTo>
                <a:cubicBezTo>
                  <a:pt x="7719804" y="582304"/>
                  <a:pt x="7764489" y="590613"/>
                  <a:pt x="7807957" y="609260"/>
                </a:cubicBezTo>
                <a:lnTo>
                  <a:pt x="7823624" y="618028"/>
                </a:lnTo>
                <a:lnTo>
                  <a:pt x="7823624" y="1356037"/>
                </a:lnTo>
                <a:lnTo>
                  <a:pt x="7783921" y="1367061"/>
                </a:lnTo>
                <a:cubicBezTo>
                  <a:pt x="7751926" y="1371702"/>
                  <a:pt x="7718882" y="1370985"/>
                  <a:pt x="7685829" y="1364631"/>
                </a:cubicBezTo>
                <a:cubicBezTo>
                  <a:pt x="7641760" y="1356162"/>
                  <a:pt x="7597675" y="1337676"/>
                  <a:pt x="7556041" y="1308528"/>
                </a:cubicBezTo>
                <a:cubicBezTo>
                  <a:pt x="7389499" y="1191936"/>
                  <a:pt x="7325207" y="948898"/>
                  <a:pt x="7412440" y="765688"/>
                </a:cubicBezTo>
                <a:cubicBezTo>
                  <a:pt x="7466961" y="651183"/>
                  <a:pt x="7567768" y="587147"/>
                  <a:pt x="7676365" y="583688"/>
                </a:cubicBezTo>
                <a:close/>
                <a:moveTo>
                  <a:pt x="7062857" y="396783"/>
                </a:moveTo>
                <a:cubicBezTo>
                  <a:pt x="7084657" y="400973"/>
                  <a:pt x="7106463" y="410117"/>
                  <a:pt x="7127059" y="424535"/>
                </a:cubicBezTo>
                <a:cubicBezTo>
                  <a:pt x="7209442" y="482209"/>
                  <a:pt x="7241245" y="602433"/>
                  <a:pt x="7198094" y="693059"/>
                </a:cubicBezTo>
                <a:cubicBezTo>
                  <a:pt x="7176519" y="738373"/>
                  <a:pt x="7140289" y="767709"/>
                  <a:pt x="7099157" y="778505"/>
                </a:cubicBezTo>
                <a:cubicBezTo>
                  <a:pt x="7078590" y="783905"/>
                  <a:pt x="7056797" y="784670"/>
                  <a:pt x="7034998" y="780480"/>
                </a:cubicBezTo>
                <a:cubicBezTo>
                  <a:pt x="7013198" y="776289"/>
                  <a:pt x="6991391" y="767146"/>
                  <a:pt x="6970795" y="752727"/>
                </a:cubicBezTo>
                <a:cubicBezTo>
                  <a:pt x="6888412" y="695052"/>
                  <a:pt x="6856608" y="574829"/>
                  <a:pt x="6899760" y="484203"/>
                </a:cubicBezTo>
                <a:cubicBezTo>
                  <a:pt x="6932124" y="416232"/>
                  <a:pt x="6997458" y="384213"/>
                  <a:pt x="7062857" y="396783"/>
                </a:cubicBezTo>
                <a:close/>
                <a:moveTo>
                  <a:pt x="1780739" y="1190"/>
                </a:moveTo>
                <a:cubicBezTo>
                  <a:pt x="2129768" y="14988"/>
                  <a:pt x="2488852" y="148495"/>
                  <a:pt x="2850847" y="384530"/>
                </a:cubicBezTo>
                <a:cubicBezTo>
                  <a:pt x="3184362" y="601036"/>
                  <a:pt x="3487788" y="901267"/>
                  <a:pt x="3809413" y="1153764"/>
                </a:cubicBezTo>
                <a:cubicBezTo>
                  <a:pt x="4262448" y="1508236"/>
                  <a:pt x="4750558" y="1545992"/>
                  <a:pt x="5160376" y="1003825"/>
                </a:cubicBezTo>
                <a:cubicBezTo>
                  <a:pt x="5313232" y="801671"/>
                  <a:pt x="5481196" y="587300"/>
                  <a:pt x="5677238" y="480424"/>
                </a:cubicBezTo>
                <a:cubicBezTo>
                  <a:pt x="6182723" y="204840"/>
                  <a:pt x="6667481" y="431193"/>
                  <a:pt x="7082965" y="1065272"/>
                </a:cubicBezTo>
                <a:cubicBezTo>
                  <a:pt x="7249706" y="1319645"/>
                  <a:pt x="7421998" y="1601453"/>
                  <a:pt x="7687818" y="1625585"/>
                </a:cubicBezTo>
                <a:lnTo>
                  <a:pt x="7823624" y="1633445"/>
                </a:lnTo>
                <a:lnTo>
                  <a:pt x="7823624" y="5505810"/>
                </a:lnTo>
                <a:lnTo>
                  <a:pt x="1419133" y="5505810"/>
                </a:lnTo>
                <a:lnTo>
                  <a:pt x="1422753" y="5488656"/>
                </a:lnTo>
                <a:cubicBezTo>
                  <a:pt x="1462649" y="5312984"/>
                  <a:pt x="1506176" y="5138278"/>
                  <a:pt x="1543078" y="4961644"/>
                </a:cubicBezTo>
                <a:cubicBezTo>
                  <a:pt x="1609806" y="4640258"/>
                  <a:pt x="1539760" y="4343419"/>
                  <a:pt x="1334564" y="4133160"/>
                </a:cubicBezTo>
                <a:cubicBezTo>
                  <a:pt x="1117562" y="3910930"/>
                  <a:pt x="900716" y="3685928"/>
                  <a:pt x="670875" y="3489628"/>
                </a:cubicBezTo>
                <a:cubicBezTo>
                  <a:pt x="-321639" y="2642174"/>
                  <a:pt x="-67393" y="1165752"/>
                  <a:pt x="499515" y="578153"/>
                </a:cubicBezTo>
                <a:cubicBezTo>
                  <a:pt x="899852" y="163598"/>
                  <a:pt x="1331986" y="-16550"/>
                  <a:pt x="1780739" y="119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80681A4-A0C9-2A99-D025-A6DE5E0B92B5}"/>
              </a:ext>
            </a:extLst>
          </p:cNvPr>
          <p:cNvSpPr>
            <a:spLocks noGrp="1"/>
          </p:cNvSpPr>
          <p:nvPr>
            <p:ph type="title"/>
          </p:nvPr>
        </p:nvSpPr>
        <p:spPr>
          <a:xfrm>
            <a:off x="609600" y="552783"/>
            <a:ext cx="10972800" cy="1570804"/>
          </a:xfrm>
        </p:spPr>
        <p:txBody>
          <a:bodyPr>
            <a:normAutofit/>
          </a:bodyPr>
          <a:lstStyle/>
          <a:p>
            <a:r>
              <a:rPr lang="en-AU" dirty="0" err="1"/>
              <a:t>Nikto</a:t>
            </a:r>
            <a:r>
              <a:rPr lang="en-AU" dirty="0"/>
              <a:t> Scan for Win 11 VM</a:t>
            </a:r>
          </a:p>
        </p:txBody>
      </p:sp>
      <p:sp>
        <p:nvSpPr>
          <p:cNvPr id="3" name="Content Placeholder 2">
            <a:extLst>
              <a:ext uri="{FF2B5EF4-FFF2-40B4-BE49-F238E27FC236}">
                <a16:creationId xmlns:a16="http://schemas.microsoft.com/office/drawing/2014/main" id="{57E220EC-F263-5CEE-B041-9C910D6EA62C}"/>
              </a:ext>
            </a:extLst>
          </p:cNvPr>
          <p:cNvSpPr>
            <a:spLocks noGrp="1"/>
          </p:cNvSpPr>
          <p:nvPr>
            <p:ph idx="1"/>
          </p:nvPr>
        </p:nvSpPr>
        <p:spPr>
          <a:xfrm>
            <a:off x="609599" y="2397689"/>
            <a:ext cx="3750023" cy="3445893"/>
          </a:xfrm>
        </p:spPr>
        <p:txBody>
          <a:bodyPr>
            <a:normAutofit/>
          </a:bodyPr>
          <a:lstStyle/>
          <a:p>
            <a:r>
              <a:rPr lang="en-AU" dirty="0" err="1"/>
              <a:t>Nikto</a:t>
            </a:r>
            <a:r>
              <a:rPr lang="en-AU" dirty="0"/>
              <a:t> scan was done for 172.16.1.50 and found no vulns. As the VMs were well connected and running, I asked tutor to advice me on the same and no major vulns were found using </a:t>
            </a:r>
            <a:r>
              <a:rPr lang="en-AU" dirty="0" err="1"/>
              <a:t>Nikto</a:t>
            </a:r>
            <a:r>
              <a:rPr lang="en-AU" dirty="0"/>
              <a:t>.</a:t>
            </a:r>
          </a:p>
          <a:p>
            <a:endParaRPr lang="en-AU" dirty="0"/>
          </a:p>
        </p:txBody>
      </p:sp>
      <p:pic>
        <p:nvPicPr>
          <p:cNvPr id="7" name="Picture 6">
            <a:extLst>
              <a:ext uri="{FF2B5EF4-FFF2-40B4-BE49-F238E27FC236}">
                <a16:creationId xmlns:a16="http://schemas.microsoft.com/office/drawing/2014/main" id="{E6AB0F96-BC0B-A1D5-EAC8-6C23AD8D474D}"/>
              </a:ext>
            </a:extLst>
          </p:cNvPr>
          <p:cNvPicPr>
            <a:picLocks noChangeAspect="1"/>
          </p:cNvPicPr>
          <p:nvPr/>
        </p:nvPicPr>
        <p:blipFill>
          <a:blip r:embed="rId2"/>
          <a:stretch>
            <a:fillRect/>
          </a:stretch>
        </p:blipFill>
        <p:spPr>
          <a:xfrm>
            <a:off x="6275540" y="2636356"/>
            <a:ext cx="5260903" cy="3445892"/>
          </a:xfrm>
          <a:prstGeom prst="rect">
            <a:avLst/>
          </a:prstGeom>
        </p:spPr>
      </p:pic>
    </p:spTree>
    <p:extLst>
      <p:ext uri="{BB962C8B-B14F-4D97-AF65-F5344CB8AC3E}">
        <p14:creationId xmlns:p14="http://schemas.microsoft.com/office/powerpoint/2010/main" val="2060015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76BDF4D-4826-490A-8307-7247A295E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2E0FF4CF-25CB-4537-9BBF-28B36C76BE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5328" y="1352190"/>
            <a:ext cx="7823624" cy="5505810"/>
          </a:xfrm>
          <a:custGeom>
            <a:avLst/>
            <a:gdLst>
              <a:gd name="connsiteX0" fmla="*/ 7676365 w 7823624"/>
              <a:gd name="connsiteY0" fmla="*/ 583688 h 5505810"/>
              <a:gd name="connsiteX1" fmla="*/ 7807957 w 7823624"/>
              <a:gd name="connsiteY1" fmla="*/ 609260 h 5505810"/>
              <a:gd name="connsiteX2" fmla="*/ 7823624 w 7823624"/>
              <a:gd name="connsiteY2" fmla="*/ 618028 h 5505810"/>
              <a:gd name="connsiteX3" fmla="*/ 7823624 w 7823624"/>
              <a:gd name="connsiteY3" fmla="*/ 1356037 h 5505810"/>
              <a:gd name="connsiteX4" fmla="*/ 7783921 w 7823624"/>
              <a:gd name="connsiteY4" fmla="*/ 1367061 h 5505810"/>
              <a:gd name="connsiteX5" fmla="*/ 7685829 w 7823624"/>
              <a:gd name="connsiteY5" fmla="*/ 1364631 h 5505810"/>
              <a:gd name="connsiteX6" fmla="*/ 7556041 w 7823624"/>
              <a:gd name="connsiteY6" fmla="*/ 1308528 h 5505810"/>
              <a:gd name="connsiteX7" fmla="*/ 7412440 w 7823624"/>
              <a:gd name="connsiteY7" fmla="*/ 765688 h 5505810"/>
              <a:gd name="connsiteX8" fmla="*/ 7676365 w 7823624"/>
              <a:gd name="connsiteY8" fmla="*/ 583688 h 5505810"/>
              <a:gd name="connsiteX9" fmla="*/ 7062857 w 7823624"/>
              <a:gd name="connsiteY9" fmla="*/ 396783 h 5505810"/>
              <a:gd name="connsiteX10" fmla="*/ 7127059 w 7823624"/>
              <a:gd name="connsiteY10" fmla="*/ 424535 h 5505810"/>
              <a:gd name="connsiteX11" fmla="*/ 7198094 w 7823624"/>
              <a:gd name="connsiteY11" fmla="*/ 693059 h 5505810"/>
              <a:gd name="connsiteX12" fmla="*/ 7099157 w 7823624"/>
              <a:gd name="connsiteY12" fmla="*/ 778505 h 5505810"/>
              <a:gd name="connsiteX13" fmla="*/ 7034998 w 7823624"/>
              <a:gd name="connsiteY13" fmla="*/ 780480 h 5505810"/>
              <a:gd name="connsiteX14" fmla="*/ 6970795 w 7823624"/>
              <a:gd name="connsiteY14" fmla="*/ 752727 h 5505810"/>
              <a:gd name="connsiteX15" fmla="*/ 6899760 w 7823624"/>
              <a:gd name="connsiteY15" fmla="*/ 484203 h 5505810"/>
              <a:gd name="connsiteX16" fmla="*/ 7062857 w 7823624"/>
              <a:gd name="connsiteY16" fmla="*/ 396783 h 5505810"/>
              <a:gd name="connsiteX17" fmla="*/ 1780739 w 7823624"/>
              <a:gd name="connsiteY17" fmla="*/ 1190 h 5505810"/>
              <a:gd name="connsiteX18" fmla="*/ 2850847 w 7823624"/>
              <a:gd name="connsiteY18" fmla="*/ 384530 h 5505810"/>
              <a:gd name="connsiteX19" fmla="*/ 3809413 w 7823624"/>
              <a:gd name="connsiteY19" fmla="*/ 1153764 h 5505810"/>
              <a:gd name="connsiteX20" fmla="*/ 5160376 w 7823624"/>
              <a:gd name="connsiteY20" fmla="*/ 1003825 h 5505810"/>
              <a:gd name="connsiteX21" fmla="*/ 5677238 w 7823624"/>
              <a:gd name="connsiteY21" fmla="*/ 480424 h 5505810"/>
              <a:gd name="connsiteX22" fmla="*/ 7082965 w 7823624"/>
              <a:gd name="connsiteY22" fmla="*/ 1065272 h 5505810"/>
              <a:gd name="connsiteX23" fmla="*/ 7687818 w 7823624"/>
              <a:gd name="connsiteY23" fmla="*/ 1625585 h 5505810"/>
              <a:gd name="connsiteX24" fmla="*/ 7823624 w 7823624"/>
              <a:gd name="connsiteY24" fmla="*/ 1633445 h 5505810"/>
              <a:gd name="connsiteX25" fmla="*/ 7823624 w 7823624"/>
              <a:gd name="connsiteY25" fmla="*/ 5505810 h 5505810"/>
              <a:gd name="connsiteX26" fmla="*/ 1419133 w 7823624"/>
              <a:gd name="connsiteY26" fmla="*/ 5505810 h 5505810"/>
              <a:gd name="connsiteX27" fmla="*/ 1422753 w 7823624"/>
              <a:gd name="connsiteY27" fmla="*/ 5488656 h 5505810"/>
              <a:gd name="connsiteX28" fmla="*/ 1543078 w 7823624"/>
              <a:gd name="connsiteY28" fmla="*/ 4961644 h 5505810"/>
              <a:gd name="connsiteX29" fmla="*/ 1334564 w 7823624"/>
              <a:gd name="connsiteY29" fmla="*/ 4133160 h 5505810"/>
              <a:gd name="connsiteX30" fmla="*/ 670875 w 7823624"/>
              <a:gd name="connsiteY30" fmla="*/ 3489628 h 5505810"/>
              <a:gd name="connsiteX31" fmla="*/ 499515 w 7823624"/>
              <a:gd name="connsiteY31" fmla="*/ 578153 h 5505810"/>
              <a:gd name="connsiteX32" fmla="*/ 1780739 w 7823624"/>
              <a:gd name="connsiteY32" fmla="*/ 1190 h 5505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823624" h="5505810">
                <a:moveTo>
                  <a:pt x="7676365" y="583688"/>
                </a:moveTo>
                <a:cubicBezTo>
                  <a:pt x="7719804" y="582304"/>
                  <a:pt x="7764489" y="590613"/>
                  <a:pt x="7807957" y="609260"/>
                </a:cubicBezTo>
                <a:lnTo>
                  <a:pt x="7823624" y="618028"/>
                </a:lnTo>
                <a:lnTo>
                  <a:pt x="7823624" y="1356037"/>
                </a:lnTo>
                <a:lnTo>
                  <a:pt x="7783921" y="1367061"/>
                </a:lnTo>
                <a:cubicBezTo>
                  <a:pt x="7751926" y="1371702"/>
                  <a:pt x="7718882" y="1370985"/>
                  <a:pt x="7685829" y="1364631"/>
                </a:cubicBezTo>
                <a:cubicBezTo>
                  <a:pt x="7641760" y="1356162"/>
                  <a:pt x="7597675" y="1337676"/>
                  <a:pt x="7556041" y="1308528"/>
                </a:cubicBezTo>
                <a:cubicBezTo>
                  <a:pt x="7389499" y="1191936"/>
                  <a:pt x="7325207" y="948898"/>
                  <a:pt x="7412440" y="765688"/>
                </a:cubicBezTo>
                <a:cubicBezTo>
                  <a:pt x="7466961" y="651183"/>
                  <a:pt x="7567768" y="587147"/>
                  <a:pt x="7676365" y="583688"/>
                </a:cubicBezTo>
                <a:close/>
                <a:moveTo>
                  <a:pt x="7062857" y="396783"/>
                </a:moveTo>
                <a:cubicBezTo>
                  <a:pt x="7084657" y="400973"/>
                  <a:pt x="7106463" y="410117"/>
                  <a:pt x="7127059" y="424535"/>
                </a:cubicBezTo>
                <a:cubicBezTo>
                  <a:pt x="7209442" y="482209"/>
                  <a:pt x="7241245" y="602433"/>
                  <a:pt x="7198094" y="693059"/>
                </a:cubicBezTo>
                <a:cubicBezTo>
                  <a:pt x="7176519" y="738373"/>
                  <a:pt x="7140289" y="767709"/>
                  <a:pt x="7099157" y="778505"/>
                </a:cubicBezTo>
                <a:cubicBezTo>
                  <a:pt x="7078590" y="783905"/>
                  <a:pt x="7056797" y="784670"/>
                  <a:pt x="7034998" y="780480"/>
                </a:cubicBezTo>
                <a:cubicBezTo>
                  <a:pt x="7013198" y="776289"/>
                  <a:pt x="6991391" y="767146"/>
                  <a:pt x="6970795" y="752727"/>
                </a:cubicBezTo>
                <a:cubicBezTo>
                  <a:pt x="6888412" y="695052"/>
                  <a:pt x="6856608" y="574829"/>
                  <a:pt x="6899760" y="484203"/>
                </a:cubicBezTo>
                <a:cubicBezTo>
                  <a:pt x="6932124" y="416232"/>
                  <a:pt x="6997458" y="384213"/>
                  <a:pt x="7062857" y="396783"/>
                </a:cubicBezTo>
                <a:close/>
                <a:moveTo>
                  <a:pt x="1780739" y="1190"/>
                </a:moveTo>
                <a:cubicBezTo>
                  <a:pt x="2129768" y="14988"/>
                  <a:pt x="2488852" y="148495"/>
                  <a:pt x="2850847" y="384530"/>
                </a:cubicBezTo>
                <a:cubicBezTo>
                  <a:pt x="3184362" y="601036"/>
                  <a:pt x="3487788" y="901267"/>
                  <a:pt x="3809413" y="1153764"/>
                </a:cubicBezTo>
                <a:cubicBezTo>
                  <a:pt x="4262448" y="1508236"/>
                  <a:pt x="4750558" y="1545992"/>
                  <a:pt x="5160376" y="1003825"/>
                </a:cubicBezTo>
                <a:cubicBezTo>
                  <a:pt x="5313232" y="801671"/>
                  <a:pt x="5481196" y="587300"/>
                  <a:pt x="5677238" y="480424"/>
                </a:cubicBezTo>
                <a:cubicBezTo>
                  <a:pt x="6182723" y="204840"/>
                  <a:pt x="6667481" y="431193"/>
                  <a:pt x="7082965" y="1065272"/>
                </a:cubicBezTo>
                <a:cubicBezTo>
                  <a:pt x="7249706" y="1319645"/>
                  <a:pt x="7421998" y="1601453"/>
                  <a:pt x="7687818" y="1625585"/>
                </a:cubicBezTo>
                <a:lnTo>
                  <a:pt x="7823624" y="1633445"/>
                </a:lnTo>
                <a:lnTo>
                  <a:pt x="7823624" y="5505810"/>
                </a:lnTo>
                <a:lnTo>
                  <a:pt x="1419133" y="5505810"/>
                </a:lnTo>
                <a:lnTo>
                  <a:pt x="1422753" y="5488656"/>
                </a:lnTo>
                <a:cubicBezTo>
                  <a:pt x="1462649" y="5312984"/>
                  <a:pt x="1506176" y="5138278"/>
                  <a:pt x="1543078" y="4961644"/>
                </a:cubicBezTo>
                <a:cubicBezTo>
                  <a:pt x="1609806" y="4640258"/>
                  <a:pt x="1539760" y="4343419"/>
                  <a:pt x="1334564" y="4133160"/>
                </a:cubicBezTo>
                <a:cubicBezTo>
                  <a:pt x="1117562" y="3910930"/>
                  <a:pt x="900716" y="3685928"/>
                  <a:pt x="670875" y="3489628"/>
                </a:cubicBezTo>
                <a:cubicBezTo>
                  <a:pt x="-321639" y="2642174"/>
                  <a:pt x="-67393" y="1165752"/>
                  <a:pt x="499515" y="578153"/>
                </a:cubicBezTo>
                <a:cubicBezTo>
                  <a:pt x="899852" y="163598"/>
                  <a:pt x="1331986" y="-16550"/>
                  <a:pt x="1780739" y="119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82A051-5F94-1C00-EB71-9F57B1BF7A4E}"/>
              </a:ext>
            </a:extLst>
          </p:cNvPr>
          <p:cNvSpPr>
            <a:spLocks noGrp="1"/>
          </p:cNvSpPr>
          <p:nvPr>
            <p:ph type="title"/>
          </p:nvPr>
        </p:nvSpPr>
        <p:spPr>
          <a:xfrm>
            <a:off x="609600" y="552783"/>
            <a:ext cx="10972800" cy="1570804"/>
          </a:xfrm>
        </p:spPr>
        <p:txBody>
          <a:bodyPr>
            <a:normAutofit/>
          </a:bodyPr>
          <a:lstStyle/>
          <a:p>
            <a:r>
              <a:rPr lang="en-AU" dirty="0" err="1"/>
              <a:t>Nikto</a:t>
            </a:r>
            <a:r>
              <a:rPr lang="en-AU" dirty="0"/>
              <a:t> Scan for Odoo VM</a:t>
            </a:r>
          </a:p>
        </p:txBody>
      </p:sp>
      <p:sp>
        <p:nvSpPr>
          <p:cNvPr id="9" name="Content Placeholder 8">
            <a:extLst>
              <a:ext uri="{FF2B5EF4-FFF2-40B4-BE49-F238E27FC236}">
                <a16:creationId xmlns:a16="http://schemas.microsoft.com/office/drawing/2014/main" id="{D8337876-6D1A-F27A-8265-9AA6F2B28401}"/>
              </a:ext>
            </a:extLst>
          </p:cNvPr>
          <p:cNvSpPr>
            <a:spLocks noGrp="1"/>
          </p:cNvSpPr>
          <p:nvPr>
            <p:ph idx="1"/>
          </p:nvPr>
        </p:nvSpPr>
        <p:spPr>
          <a:xfrm>
            <a:off x="609599" y="2397689"/>
            <a:ext cx="3750023" cy="3445893"/>
          </a:xfrm>
        </p:spPr>
        <p:txBody>
          <a:bodyPr>
            <a:normAutofit/>
          </a:bodyPr>
          <a:lstStyle/>
          <a:p>
            <a:r>
              <a:rPr lang="en-US" dirty="0"/>
              <a:t>I received the same output.</a:t>
            </a:r>
          </a:p>
        </p:txBody>
      </p:sp>
      <p:pic>
        <p:nvPicPr>
          <p:cNvPr id="5" name="Content Placeholder 4">
            <a:extLst>
              <a:ext uri="{FF2B5EF4-FFF2-40B4-BE49-F238E27FC236}">
                <a16:creationId xmlns:a16="http://schemas.microsoft.com/office/drawing/2014/main" id="{9712CB43-4B46-21AC-CA8E-D9AEED1ED348}"/>
              </a:ext>
            </a:extLst>
          </p:cNvPr>
          <p:cNvPicPr>
            <a:picLocks noChangeAspect="1"/>
          </p:cNvPicPr>
          <p:nvPr/>
        </p:nvPicPr>
        <p:blipFill>
          <a:blip r:embed="rId2"/>
          <a:stretch>
            <a:fillRect/>
          </a:stretch>
        </p:blipFill>
        <p:spPr>
          <a:xfrm>
            <a:off x="6229584" y="3817330"/>
            <a:ext cx="5352816" cy="1083944"/>
          </a:xfrm>
          <a:prstGeom prst="rect">
            <a:avLst/>
          </a:prstGeom>
        </p:spPr>
      </p:pic>
    </p:spTree>
    <p:extLst>
      <p:ext uri="{BB962C8B-B14F-4D97-AF65-F5344CB8AC3E}">
        <p14:creationId xmlns:p14="http://schemas.microsoft.com/office/powerpoint/2010/main" val="2938414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64E4A9-D8D0-4AE7-99BD-EFE51D6EB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AFD62F46-8DC3-4EDF-BDEF-27C439C6F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336253" cy="6858001"/>
          </a:xfrm>
          <a:custGeom>
            <a:avLst/>
            <a:gdLst>
              <a:gd name="connsiteX0" fmla="*/ 5721063 w 6336253"/>
              <a:gd name="connsiteY0" fmla="*/ 3536635 h 6858001"/>
              <a:gd name="connsiteX1" fmla="*/ 6230651 w 6336253"/>
              <a:gd name="connsiteY1" fmla="*/ 4046223 h 6858001"/>
              <a:gd name="connsiteX2" fmla="*/ 5721063 w 6336253"/>
              <a:gd name="connsiteY2" fmla="*/ 4555811 h 6858001"/>
              <a:gd name="connsiteX3" fmla="*/ 5211475 w 6336253"/>
              <a:gd name="connsiteY3" fmla="*/ 4046223 h 6858001"/>
              <a:gd name="connsiteX4" fmla="*/ 5721063 w 6336253"/>
              <a:gd name="connsiteY4" fmla="*/ 3536635 h 6858001"/>
              <a:gd name="connsiteX5" fmla="*/ 5456902 w 6336253"/>
              <a:gd name="connsiteY5" fmla="*/ 0 h 6858001"/>
              <a:gd name="connsiteX6" fmla="*/ 6321710 w 6336253"/>
              <a:gd name="connsiteY6" fmla="*/ 0 h 6858001"/>
              <a:gd name="connsiteX7" fmla="*/ 6332019 w 6336253"/>
              <a:gd name="connsiteY7" fmla="*/ 42969 h 6858001"/>
              <a:gd name="connsiteX8" fmla="*/ 6320934 w 6336253"/>
              <a:gd name="connsiteY8" fmla="*/ 219852 h 6858001"/>
              <a:gd name="connsiteX9" fmla="*/ 5774313 w 6336253"/>
              <a:gd name="connsiteY9" fmla="*/ 535443 h 6858001"/>
              <a:gd name="connsiteX10" fmla="*/ 5444200 w 6336253"/>
              <a:gd name="connsiteY10" fmla="*/ 78052 h 6858001"/>
              <a:gd name="connsiteX11" fmla="*/ 609600 w 6336253"/>
              <a:gd name="connsiteY11" fmla="*/ 0 h 6858001"/>
              <a:gd name="connsiteX12" fmla="*/ 1171409 w 6336253"/>
              <a:gd name="connsiteY12" fmla="*/ 0 h 6858001"/>
              <a:gd name="connsiteX13" fmla="*/ 4838473 w 6336253"/>
              <a:gd name="connsiteY13" fmla="*/ 0 h 6858001"/>
              <a:gd name="connsiteX14" fmla="*/ 4830349 w 6336253"/>
              <a:gd name="connsiteY14" fmla="*/ 184996 h 6858001"/>
              <a:gd name="connsiteX15" fmla="*/ 4833376 w 6336253"/>
              <a:gd name="connsiteY15" fmla="*/ 419995 h 6858001"/>
              <a:gd name="connsiteX16" fmla="*/ 5281338 w 6336253"/>
              <a:gd name="connsiteY16" fmla="*/ 1068099 h 6858001"/>
              <a:gd name="connsiteX17" fmla="*/ 5729205 w 6336253"/>
              <a:gd name="connsiteY17" fmla="*/ 2589405 h 6858001"/>
              <a:gd name="connsiteX18" fmla="*/ 5283212 w 6336253"/>
              <a:gd name="connsiteY18" fmla="*/ 3164269 h 6858001"/>
              <a:gd name="connsiteX19" fmla="*/ 5124820 w 6336253"/>
              <a:gd name="connsiteY19" fmla="*/ 4641255 h 6858001"/>
              <a:gd name="connsiteX20" fmla="*/ 5736551 w 6336253"/>
              <a:gd name="connsiteY20" fmla="*/ 5670858 h 6858001"/>
              <a:gd name="connsiteX21" fmla="*/ 6022123 w 6336253"/>
              <a:gd name="connsiteY21" fmla="*/ 6707670 h 6858001"/>
              <a:gd name="connsiteX22" fmla="*/ 6024496 w 6336253"/>
              <a:gd name="connsiteY22" fmla="*/ 6858000 h 6858001"/>
              <a:gd name="connsiteX23" fmla="*/ 2242268 w 6336253"/>
              <a:gd name="connsiteY23" fmla="*/ 6858000 h 6858001"/>
              <a:gd name="connsiteX24" fmla="*/ 2242268 w 6336253"/>
              <a:gd name="connsiteY24" fmla="*/ 6858001 h 6858001"/>
              <a:gd name="connsiteX25" fmla="*/ 0 w 6336253"/>
              <a:gd name="connsiteY25" fmla="*/ 6858001 h 6858001"/>
              <a:gd name="connsiteX26" fmla="*/ 0 w 6336253"/>
              <a:gd name="connsiteY26" fmla="*/ 1 h 6858001"/>
              <a:gd name="connsiteX27" fmla="*/ 609600 w 6336253"/>
              <a:gd name="connsiteY27"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36253" h="6858001">
                <a:moveTo>
                  <a:pt x="5721063" y="3536635"/>
                </a:moveTo>
                <a:cubicBezTo>
                  <a:pt x="6002501" y="3536635"/>
                  <a:pt x="6230651" y="3764785"/>
                  <a:pt x="6230651" y="4046223"/>
                </a:cubicBezTo>
                <a:cubicBezTo>
                  <a:pt x="6230651" y="4327661"/>
                  <a:pt x="6002501" y="4555811"/>
                  <a:pt x="5721063" y="4555811"/>
                </a:cubicBezTo>
                <a:cubicBezTo>
                  <a:pt x="5439625" y="4555811"/>
                  <a:pt x="5211475" y="4327661"/>
                  <a:pt x="5211475" y="4046223"/>
                </a:cubicBezTo>
                <a:cubicBezTo>
                  <a:pt x="5211475" y="3764785"/>
                  <a:pt x="5439625" y="3536635"/>
                  <a:pt x="5721063" y="3536635"/>
                </a:cubicBezTo>
                <a:close/>
                <a:moveTo>
                  <a:pt x="5456902" y="0"/>
                </a:moveTo>
                <a:lnTo>
                  <a:pt x="6321710" y="0"/>
                </a:lnTo>
                <a:lnTo>
                  <a:pt x="6332019" y="42969"/>
                </a:lnTo>
                <a:cubicBezTo>
                  <a:pt x="6340015" y="100391"/>
                  <a:pt x="6336884" y="160329"/>
                  <a:pt x="6320934" y="219852"/>
                </a:cubicBezTo>
                <a:cubicBezTo>
                  <a:pt x="6257137" y="457945"/>
                  <a:pt x="6012407" y="599240"/>
                  <a:pt x="5774313" y="535443"/>
                </a:cubicBezTo>
                <a:cubicBezTo>
                  <a:pt x="5565982" y="479621"/>
                  <a:pt x="5431761" y="285271"/>
                  <a:pt x="5444200" y="78052"/>
                </a:cubicBezTo>
                <a:close/>
                <a:moveTo>
                  <a:pt x="609600" y="0"/>
                </a:moveTo>
                <a:lnTo>
                  <a:pt x="1171409" y="0"/>
                </a:lnTo>
                <a:lnTo>
                  <a:pt x="4838473" y="0"/>
                </a:lnTo>
                <a:lnTo>
                  <a:pt x="4830349" y="184996"/>
                </a:lnTo>
                <a:cubicBezTo>
                  <a:pt x="4828991" y="263520"/>
                  <a:pt x="4829864" y="341910"/>
                  <a:pt x="4833376" y="419995"/>
                </a:cubicBezTo>
                <a:cubicBezTo>
                  <a:pt x="4846565" y="709488"/>
                  <a:pt x="5075226" y="891535"/>
                  <a:pt x="5281338" y="1068099"/>
                </a:cubicBezTo>
                <a:cubicBezTo>
                  <a:pt x="5795128" y="1508061"/>
                  <a:pt x="5969974" y="2032158"/>
                  <a:pt x="5729205" y="2589405"/>
                </a:cubicBezTo>
                <a:cubicBezTo>
                  <a:pt x="5635831" y="2805523"/>
                  <a:pt x="5454276" y="2993264"/>
                  <a:pt x="5283212" y="3164269"/>
                </a:cubicBezTo>
                <a:cubicBezTo>
                  <a:pt x="4824418" y="3622744"/>
                  <a:pt x="4843217" y="4154456"/>
                  <a:pt x="5124820" y="4641255"/>
                </a:cubicBezTo>
                <a:cubicBezTo>
                  <a:pt x="5325440" y="4986832"/>
                  <a:pt x="5565996" y="5311556"/>
                  <a:pt x="5736551" y="5670858"/>
                </a:cubicBezTo>
                <a:cubicBezTo>
                  <a:pt x="5902602" y="6019042"/>
                  <a:pt x="6001121" y="6366409"/>
                  <a:pt x="6022123" y="6707670"/>
                </a:cubicBezTo>
                <a:lnTo>
                  <a:pt x="6024496" y="6858000"/>
                </a:lnTo>
                <a:lnTo>
                  <a:pt x="2242268" y="6858000"/>
                </a:lnTo>
                <a:lnTo>
                  <a:pt x="2242268" y="6858001"/>
                </a:lnTo>
                <a:lnTo>
                  <a:pt x="0" y="6858001"/>
                </a:lnTo>
                <a:lnTo>
                  <a:pt x="0" y="1"/>
                </a:lnTo>
                <a:lnTo>
                  <a:pt x="609600"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0FBB5E8-CE17-C09A-DCDD-2091B9B8A6DC}"/>
              </a:ext>
            </a:extLst>
          </p:cNvPr>
          <p:cNvSpPr>
            <a:spLocks noGrp="1"/>
          </p:cNvSpPr>
          <p:nvPr>
            <p:ph type="title"/>
          </p:nvPr>
        </p:nvSpPr>
        <p:spPr>
          <a:xfrm>
            <a:off x="6456458" y="552782"/>
            <a:ext cx="5125941" cy="1936746"/>
          </a:xfrm>
        </p:spPr>
        <p:txBody>
          <a:bodyPr>
            <a:normAutofit/>
          </a:bodyPr>
          <a:lstStyle/>
          <a:p>
            <a:r>
              <a:rPr lang="en-AU" dirty="0"/>
              <a:t>Scan with Legion</a:t>
            </a:r>
          </a:p>
        </p:txBody>
      </p:sp>
      <p:sp>
        <p:nvSpPr>
          <p:cNvPr id="9" name="Content Placeholder 8">
            <a:extLst>
              <a:ext uri="{FF2B5EF4-FFF2-40B4-BE49-F238E27FC236}">
                <a16:creationId xmlns:a16="http://schemas.microsoft.com/office/drawing/2014/main" id="{253476B7-CD32-E94B-736B-E739B66998D7}"/>
              </a:ext>
            </a:extLst>
          </p:cNvPr>
          <p:cNvSpPr>
            <a:spLocks noGrp="1"/>
          </p:cNvSpPr>
          <p:nvPr>
            <p:ph idx="1"/>
          </p:nvPr>
        </p:nvSpPr>
        <p:spPr>
          <a:xfrm>
            <a:off x="6456458" y="2735229"/>
            <a:ext cx="5125941" cy="3484596"/>
          </a:xfrm>
        </p:spPr>
        <p:txBody>
          <a:bodyPr>
            <a:normAutofit/>
          </a:bodyPr>
          <a:lstStyle/>
          <a:p>
            <a:r>
              <a:rPr lang="en-US" dirty="0"/>
              <a:t>Scanned with legion was done for both the VMs, found some of the vulns but not as many as in the Nessus scan. </a:t>
            </a:r>
          </a:p>
          <a:p>
            <a:r>
              <a:rPr lang="en-US" dirty="0"/>
              <a:t>The files will be submitted in git for reference.</a:t>
            </a:r>
          </a:p>
        </p:txBody>
      </p:sp>
      <p:pic>
        <p:nvPicPr>
          <p:cNvPr id="5" name="Content Placeholder 4">
            <a:extLst>
              <a:ext uri="{FF2B5EF4-FFF2-40B4-BE49-F238E27FC236}">
                <a16:creationId xmlns:a16="http://schemas.microsoft.com/office/drawing/2014/main" id="{4BC3C82F-6674-6E5C-960E-04C6AEF68838}"/>
              </a:ext>
            </a:extLst>
          </p:cNvPr>
          <p:cNvPicPr>
            <a:picLocks noChangeAspect="1"/>
          </p:cNvPicPr>
          <p:nvPr/>
        </p:nvPicPr>
        <p:blipFill>
          <a:blip r:embed="rId2"/>
          <a:stretch>
            <a:fillRect/>
          </a:stretch>
        </p:blipFill>
        <p:spPr>
          <a:xfrm>
            <a:off x="609600" y="2092297"/>
            <a:ext cx="4600913" cy="2588013"/>
          </a:xfrm>
          <a:prstGeom prst="rect">
            <a:avLst/>
          </a:prstGeom>
        </p:spPr>
      </p:pic>
    </p:spTree>
    <p:extLst>
      <p:ext uri="{BB962C8B-B14F-4D97-AF65-F5344CB8AC3E}">
        <p14:creationId xmlns:p14="http://schemas.microsoft.com/office/powerpoint/2010/main" val="5538129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993FDEC2-EC80-6FDF-56E3-F126CD6C8468}"/>
              </a:ext>
            </a:extLst>
          </p:cNvPr>
          <p:cNvSpPr>
            <a:spLocks noGrp="1"/>
          </p:cNvSpPr>
          <p:nvPr>
            <p:ph type="title"/>
          </p:nvPr>
        </p:nvSpPr>
        <p:spPr>
          <a:xfrm>
            <a:off x="6297494" y="552782"/>
            <a:ext cx="5369169" cy="1619611"/>
          </a:xfrm>
        </p:spPr>
        <p:txBody>
          <a:bodyPr>
            <a:normAutofit/>
          </a:bodyPr>
          <a:lstStyle/>
          <a:p>
            <a:pPr>
              <a:lnSpc>
                <a:spcPct val="90000"/>
              </a:lnSpc>
            </a:pPr>
            <a:r>
              <a:rPr lang="en-AU" sz="3700"/>
              <a:t>Copying </a:t>
            </a:r>
            <a:r>
              <a:rPr lang="en-AU" sz="3700" err="1"/>
              <a:t>cpe_helper.json</a:t>
            </a:r>
            <a:r>
              <a:rPr lang="en-AU" sz="3700"/>
              <a:t> folder in </a:t>
            </a:r>
            <a:r>
              <a:rPr lang="en-AU" sz="3700" err="1"/>
              <a:t>Wazuh</a:t>
            </a:r>
            <a:endParaRPr lang="en-AU" sz="3700"/>
          </a:p>
        </p:txBody>
      </p:sp>
      <p:pic>
        <p:nvPicPr>
          <p:cNvPr id="5" name="Picture 4">
            <a:extLst>
              <a:ext uri="{FF2B5EF4-FFF2-40B4-BE49-F238E27FC236}">
                <a16:creationId xmlns:a16="http://schemas.microsoft.com/office/drawing/2014/main" id="{2CBB9F04-72EF-E2A7-3FDF-105E0FA33A7D}"/>
              </a:ext>
            </a:extLst>
          </p:cNvPr>
          <p:cNvPicPr>
            <a:picLocks noChangeAspect="1"/>
          </p:cNvPicPr>
          <p:nvPr/>
        </p:nvPicPr>
        <p:blipFill rotWithShape="1">
          <a:blip r:embed="rId2"/>
          <a:srcRect r="35419" b="-1"/>
          <a:stretch/>
        </p:blipFill>
        <p:spPr>
          <a:xfrm>
            <a:off x="-52346" y="10"/>
            <a:ext cx="5827552" cy="6857990"/>
          </a:xfrm>
          <a:custGeom>
            <a:avLst/>
            <a:gdLst/>
            <a:ahLst/>
            <a:cxnLst/>
            <a:rect l="l" t="t" r="r" b="b"/>
            <a:pathLst>
              <a:path w="5827552" h="6858000">
                <a:moveTo>
                  <a:pt x="5436113" y="4232571"/>
                </a:moveTo>
                <a:cubicBezTo>
                  <a:pt x="5625722" y="4232571"/>
                  <a:pt x="5779430" y="4386279"/>
                  <a:pt x="5779430" y="4575888"/>
                </a:cubicBezTo>
                <a:cubicBezTo>
                  <a:pt x="5779430" y="4765497"/>
                  <a:pt x="5625722" y="4919205"/>
                  <a:pt x="5436113" y="4919205"/>
                </a:cubicBezTo>
                <a:cubicBezTo>
                  <a:pt x="5246504" y="4919205"/>
                  <a:pt x="5092796" y="4765497"/>
                  <a:pt x="5092796" y="4575888"/>
                </a:cubicBezTo>
                <a:cubicBezTo>
                  <a:pt x="5092796" y="4386279"/>
                  <a:pt x="5246504" y="4232571"/>
                  <a:pt x="5436113" y="4232571"/>
                </a:cubicBezTo>
                <a:close/>
                <a:moveTo>
                  <a:pt x="5580185" y="1806694"/>
                </a:moveTo>
                <a:cubicBezTo>
                  <a:pt x="5699726" y="1806694"/>
                  <a:pt x="5799461" y="1891487"/>
                  <a:pt x="5822527" y="2004209"/>
                </a:cubicBezTo>
                <a:lnTo>
                  <a:pt x="5827552" y="2054052"/>
                </a:lnTo>
                <a:lnTo>
                  <a:pt x="5827552" y="2054073"/>
                </a:lnTo>
                <a:lnTo>
                  <a:pt x="5822527" y="2103916"/>
                </a:lnTo>
                <a:cubicBezTo>
                  <a:pt x="5799461" y="2216637"/>
                  <a:pt x="5699726" y="2301430"/>
                  <a:pt x="5580185" y="2301430"/>
                </a:cubicBezTo>
                <a:cubicBezTo>
                  <a:pt x="5443567" y="2301430"/>
                  <a:pt x="5332817" y="2190680"/>
                  <a:pt x="5332817" y="2054062"/>
                </a:cubicBezTo>
                <a:cubicBezTo>
                  <a:pt x="5332817" y="1917444"/>
                  <a:pt x="5443567" y="1806694"/>
                  <a:pt x="5580185" y="1806694"/>
                </a:cubicBezTo>
                <a:close/>
                <a:moveTo>
                  <a:pt x="5580184" y="1294715"/>
                </a:moveTo>
                <a:cubicBezTo>
                  <a:pt x="5659753" y="1294715"/>
                  <a:pt x="5724256" y="1359218"/>
                  <a:pt x="5724256" y="1438787"/>
                </a:cubicBezTo>
                <a:cubicBezTo>
                  <a:pt x="5724256" y="1518356"/>
                  <a:pt x="5659753" y="1582859"/>
                  <a:pt x="5580184" y="1582859"/>
                </a:cubicBezTo>
                <a:cubicBezTo>
                  <a:pt x="5500615" y="1582859"/>
                  <a:pt x="5436112" y="1518356"/>
                  <a:pt x="5436112" y="1438787"/>
                </a:cubicBezTo>
                <a:cubicBezTo>
                  <a:pt x="5436112" y="1359218"/>
                  <a:pt x="5500615" y="1294715"/>
                  <a:pt x="5580184" y="1294715"/>
                </a:cubicBezTo>
                <a:close/>
                <a:moveTo>
                  <a:pt x="0" y="0"/>
                </a:moveTo>
                <a:lnTo>
                  <a:pt x="5346882" y="0"/>
                </a:lnTo>
                <a:lnTo>
                  <a:pt x="5396357" y="64140"/>
                </a:lnTo>
                <a:cubicBezTo>
                  <a:pt x="5509528" y="228632"/>
                  <a:pt x="5577723" y="424885"/>
                  <a:pt x="5582550" y="646882"/>
                </a:cubicBezTo>
                <a:cubicBezTo>
                  <a:pt x="5608062" y="1102027"/>
                  <a:pt x="5203194" y="1301070"/>
                  <a:pt x="5151872" y="1809180"/>
                </a:cubicBezTo>
                <a:cubicBezTo>
                  <a:pt x="5104686" y="2276432"/>
                  <a:pt x="5496947" y="2514465"/>
                  <a:pt x="5323965" y="3464278"/>
                </a:cubicBezTo>
                <a:cubicBezTo>
                  <a:pt x="5211960" y="4079388"/>
                  <a:pt x="4297510" y="4259025"/>
                  <a:pt x="5513003" y="5720066"/>
                </a:cubicBezTo>
                <a:cubicBezTo>
                  <a:pt x="5768583" y="6027176"/>
                  <a:pt x="5791560" y="6490332"/>
                  <a:pt x="5601722" y="6841105"/>
                </a:cubicBezTo>
                <a:lnTo>
                  <a:pt x="5590822" y="6858000"/>
                </a:lnTo>
                <a:lnTo>
                  <a:pt x="1735" y="6858000"/>
                </a:lnTo>
                <a:lnTo>
                  <a:pt x="0" y="6858000"/>
                </a:lnTo>
                <a:lnTo>
                  <a:pt x="0" y="6849812"/>
                </a:lnTo>
                <a:lnTo>
                  <a:pt x="0" y="6483067"/>
                </a:lnTo>
                <a:lnTo>
                  <a:pt x="0" y="1250146"/>
                </a:lnTo>
                <a:close/>
              </a:path>
            </a:pathLst>
          </a:custGeom>
        </p:spPr>
      </p:pic>
      <p:sp>
        <p:nvSpPr>
          <p:cNvPr id="3" name="Content Placeholder 2">
            <a:extLst>
              <a:ext uri="{FF2B5EF4-FFF2-40B4-BE49-F238E27FC236}">
                <a16:creationId xmlns:a16="http://schemas.microsoft.com/office/drawing/2014/main" id="{18CC0367-DCFC-4AD8-75C8-4D5E16C2EE39}"/>
              </a:ext>
            </a:extLst>
          </p:cNvPr>
          <p:cNvSpPr>
            <a:spLocks noGrp="1"/>
          </p:cNvSpPr>
          <p:nvPr>
            <p:ph idx="1"/>
          </p:nvPr>
        </p:nvSpPr>
        <p:spPr>
          <a:xfrm>
            <a:off x="6298092" y="2391995"/>
            <a:ext cx="5355276" cy="3174788"/>
          </a:xfrm>
        </p:spPr>
        <p:txBody>
          <a:bodyPr anchor="t">
            <a:normAutofit/>
          </a:bodyPr>
          <a:lstStyle/>
          <a:p>
            <a:r>
              <a:rPr lang="en-AU" dirty="0"/>
              <a:t>Using the following code I copied </a:t>
            </a:r>
            <a:r>
              <a:rPr lang="en-AU" dirty="0" err="1"/>
              <a:t>cpe_helper.json</a:t>
            </a:r>
            <a:r>
              <a:rPr lang="en-AU" dirty="0"/>
              <a:t> in host Wazuh2 file:</a:t>
            </a:r>
          </a:p>
          <a:p>
            <a:r>
              <a:rPr lang="en-AU" dirty="0" err="1"/>
              <a:t>Sudo</a:t>
            </a:r>
            <a:r>
              <a:rPr lang="en-AU" dirty="0"/>
              <a:t> cp /var/</a:t>
            </a:r>
            <a:r>
              <a:rPr lang="en-AU" dirty="0" err="1"/>
              <a:t>ossec</a:t>
            </a:r>
            <a:r>
              <a:rPr lang="en-AU" dirty="0"/>
              <a:t>/queue/vulnerabilities/dictionaries/</a:t>
            </a:r>
            <a:r>
              <a:rPr lang="en-AU" dirty="0" err="1"/>
              <a:t>cpe_helper.json</a:t>
            </a:r>
            <a:r>
              <a:rPr lang="en-AU" dirty="0"/>
              <a:t> /media/sf_Wazuh2</a:t>
            </a:r>
          </a:p>
          <a:p>
            <a:endParaRPr lang="en-AU" dirty="0"/>
          </a:p>
        </p:txBody>
      </p:sp>
    </p:spTree>
    <p:extLst>
      <p:ext uri="{BB962C8B-B14F-4D97-AF65-F5344CB8AC3E}">
        <p14:creationId xmlns:p14="http://schemas.microsoft.com/office/powerpoint/2010/main" val="30516567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9456D941-9104-D613-D5FE-86218A079E83}"/>
              </a:ext>
            </a:extLst>
          </p:cNvPr>
          <p:cNvSpPr>
            <a:spLocks noGrp="1"/>
          </p:cNvSpPr>
          <p:nvPr>
            <p:ph type="title"/>
          </p:nvPr>
        </p:nvSpPr>
        <p:spPr>
          <a:xfrm>
            <a:off x="6297494" y="552782"/>
            <a:ext cx="5369169" cy="1619611"/>
          </a:xfrm>
        </p:spPr>
        <p:txBody>
          <a:bodyPr>
            <a:normAutofit/>
          </a:bodyPr>
          <a:lstStyle/>
          <a:p>
            <a:r>
              <a:rPr lang="en-AU" dirty="0"/>
              <a:t>Opening the file</a:t>
            </a:r>
          </a:p>
        </p:txBody>
      </p:sp>
      <p:pic>
        <p:nvPicPr>
          <p:cNvPr id="5" name="Content Placeholder 4">
            <a:extLst>
              <a:ext uri="{FF2B5EF4-FFF2-40B4-BE49-F238E27FC236}">
                <a16:creationId xmlns:a16="http://schemas.microsoft.com/office/drawing/2014/main" id="{02E5C560-27FF-A9C3-7C60-50C4A77736EE}"/>
              </a:ext>
            </a:extLst>
          </p:cNvPr>
          <p:cNvPicPr>
            <a:picLocks noChangeAspect="1"/>
          </p:cNvPicPr>
          <p:nvPr/>
        </p:nvPicPr>
        <p:blipFill rotWithShape="1">
          <a:blip r:embed="rId2"/>
          <a:srcRect r="52202"/>
          <a:stretch/>
        </p:blipFill>
        <p:spPr>
          <a:xfrm>
            <a:off x="-52346" y="10"/>
            <a:ext cx="5827552" cy="6857990"/>
          </a:xfrm>
          <a:custGeom>
            <a:avLst/>
            <a:gdLst/>
            <a:ahLst/>
            <a:cxnLst/>
            <a:rect l="l" t="t" r="r" b="b"/>
            <a:pathLst>
              <a:path w="5827552" h="6858000">
                <a:moveTo>
                  <a:pt x="5436113" y="4232571"/>
                </a:moveTo>
                <a:cubicBezTo>
                  <a:pt x="5625722" y="4232571"/>
                  <a:pt x="5779430" y="4386279"/>
                  <a:pt x="5779430" y="4575888"/>
                </a:cubicBezTo>
                <a:cubicBezTo>
                  <a:pt x="5779430" y="4765497"/>
                  <a:pt x="5625722" y="4919205"/>
                  <a:pt x="5436113" y="4919205"/>
                </a:cubicBezTo>
                <a:cubicBezTo>
                  <a:pt x="5246504" y="4919205"/>
                  <a:pt x="5092796" y="4765497"/>
                  <a:pt x="5092796" y="4575888"/>
                </a:cubicBezTo>
                <a:cubicBezTo>
                  <a:pt x="5092796" y="4386279"/>
                  <a:pt x="5246504" y="4232571"/>
                  <a:pt x="5436113" y="4232571"/>
                </a:cubicBezTo>
                <a:close/>
                <a:moveTo>
                  <a:pt x="5580185" y="1806694"/>
                </a:moveTo>
                <a:cubicBezTo>
                  <a:pt x="5699726" y="1806694"/>
                  <a:pt x="5799461" y="1891487"/>
                  <a:pt x="5822527" y="2004209"/>
                </a:cubicBezTo>
                <a:lnTo>
                  <a:pt x="5827552" y="2054052"/>
                </a:lnTo>
                <a:lnTo>
                  <a:pt x="5827552" y="2054073"/>
                </a:lnTo>
                <a:lnTo>
                  <a:pt x="5822527" y="2103916"/>
                </a:lnTo>
                <a:cubicBezTo>
                  <a:pt x="5799461" y="2216637"/>
                  <a:pt x="5699726" y="2301430"/>
                  <a:pt x="5580185" y="2301430"/>
                </a:cubicBezTo>
                <a:cubicBezTo>
                  <a:pt x="5443567" y="2301430"/>
                  <a:pt x="5332817" y="2190680"/>
                  <a:pt x="5332817" y="2054062"/>
                </a:cubicBezTo>
                <a:cubicBezTo>
                  <a:pt x="5332817" y="1917444"/>
                  <a:pt x="5443567" y="1806694"/>
                  <a:pt x="5580185" y="1806694"/>
                </a:cubicBezTo>
                <a:close/>
                <a:moveTo>
                  <a:pt x="5580184" y="1294715"/>
                </a:moveTo>
                <a:cubicBezTo>
                  <a:pt x="5659753" y="1294715"/>
                  <a:pt x="5724256" y="1359218"/>
                  <a:pt x="5724256" y="1438787"/>
                </a:cubicBezTo>
                <a:cubicBezTo>
                  <a:pt x="5724256" y="1518356"/>
                  <a:pt x="5659753" y="1582859"/>
                  <a:pt x="5580184" y="1582859"/>
                </a:cubicBezTo>
                <a:cubicBezTo>
                  <a:pt x="5500615" y="1582859"/>
                  <a:pt x="5436112" y="1518356"/>
                  <a:pt x="5436112" y="1438787"/>
                </a:cubicBezTo>
                <a:cubicBezTo>
                  <a:pt x="5436112" y="1359218"/>
                  <a:pt x="5500615" y="1294715"/>
                  <a:pt x="5580184" y="1294715"/>
                </a:cubicBezTo>
                <a:close/>
                <a:moveTo>
                  <a:pt x="0" y="0"/>
                </a:moveTo>
                <a:lnTo>
                  <a:pt x="5346882" y="0"/>
                </a:lnTo>
                <a:lnTo>
                  <a:pt x="5396357" y="64140"/>
                </a:lnTo>
                <a:cubicBezTo>
                  <a:pt x="5509528" y="228632"/>
                  <a:pt x="5577723" y="424885"/>
                  <a:pt x="5582550" y="646882"/>
                </a:cubicBezTo>
                <a:cubicBezTo>
                  <a:pt x="5608062" y="1102027"/>
                  <a:pt x="5203194" y="1301070"/>
                  <a:pt x="5151872" y="1809180"/>
                </a:cubicBezTo>
                <a:cubicBezTo>
                  <a:pt x="5104686" y="2276432"/>
                  <a:pt x="5496947" y="2514465"/>
                  <a:pt x="5323965" y="3464278"/>
                </a:cubicBezTo>
                <a:cubicBezTo>
                  <a:pt x="5211960" y="4079388"/>
                  <a:pt x="4297510" y="4259025"/>
                  <a:pt x="5513003" y="5720066"/>
                </a:cubicBezTo>
                <a:cubicBezTo>
                  <a:pt x="5768583" y="6027176"/>
                  <a:pt x="5791560" y="6490332"/>
                  <a:pt x="5601722" y="6841105"/>
                </a:cubicBezTo>
                <a:lnTo>
                  <a:pt x="5590822" y="6858000"/>
                </a:lnTo>
                <a:lnTo>
                  <a:pt x="1735" y="6858000"/>
                </a:lnTo>
                <a:lnTo>
                  <a:pt x="0" y="6858000"/>
                </a:lnTo>
                <a:lnTo>
                  <a:pt x="0" y="6849812"/>
                </a:lnTo>
                <a:lnTo>
                  <a:pt x="0" y="6483067"/>
                </a:lnTo>
                <a:lnTo>
                  <a:pt x="0" y="1250146"/>
                </a:lnTo>
                <a:close/>
              </a:path>
            </a:pathLst>
          </a:custGeom>
        </p:spPr>
      </p:pic>
      <p:sp>
        <p:nvSpPr>
          <p:cNvPr id="9" name="Content Placeholder 8">
            <a:extLst>
              <a:ext uri="{FF2B5EF4-FFF2-40B4-BE49-F238E27FC236}">
                <a16:creationId xmlns:a16="http://schemas.microsoft.com/office/drawing/2014/main" id="{53E6B0CC-0E13-1999-E750-0A8D983DD955}"/>
              </a:ext>
            </a:extLst>
          </p:cNvPr>
          <p:cNvSpPr>
            <a:spLocks noGrp="1"/>
          </p:cNvSpPr>
          <p:nvPr>
            <p:ph idx="1"/>
          </p:nvPr>
        </p:nvSpPr>
        <p:spPr>
          <a:xfrm>
            <a:off x="6298092" y="2391995"/>
            <a:ext cx="5355276" cy="3174788"/>
          </a:xfrm>
        </p:spPr>
        <p:txBody>
          <a:bodyPr anchor="t">
            <a:normAutofit/>
          </a:bodyPr>
          <a:lstStyle/>
          <a:p>
            <a:r>
              <a:rPr lang="en-US" dirty="0"/>
              <a:t>This code comes on the screen when opened with notepad. </a:t>
            </a:r>
          </a:p>
        </p:txBody>
      </p:sp>
    </p:spTree>
    <p:extLst>
      <p:ext uri="{BB962C8B-B14F-4D97-AF65-F5344CB8AC3E}">
        <p14:creationId xmlns:p14="http://schemas.microsoft.com/office/powerpoint/2010/main" val="323499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15">
            <a:extLst>
              <a:ext uri="{FF2B5EF4-FFF2-40B4-BE49-F238E27FC236}">
                <a16:creationId xmlns:a16="http://schemas.microsoft.com/office/drawing/2014/main" id="{60E20617-5A38-4FAF-8FE0-B4C6A95F1D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17">
            <a:extLst>
              <a:ext uri="{FF2B5EF4-FFF2-40B4-BE49-F238E27FC236}">
                <a16:creationId xmlns:a16="http://schemas.microsoft.com/office/drawing/2014/main" id="{91E23747-C918-4EC5-811F-876AFAD74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8177" y="0"/>
            <a:ext cx="7360775" cy="6858000"/>
          </a:xfrm>
          <a:custGeom>
            <a:avLst/>
            <a:gdLst>
              <a:gd name="connsiteX0" fmla="*/ 615190 w 7360775"/>
              <a:gd name="connsiteY0" fmla="*/ 3536635 h 6858000"/>
              <a:gd name="connsiteX1" fmla="*/ 1124778 w 7360775"/>
              <a:gd name="connsiteY1" fmla="*/ 4046223 h 6858000"/>
              <a:gd name="connsiteX2" fmla="*/ 615190 w 7360775"/>
              <a:gd name="connsiteY2" fmla="*/ 4555811 h 6858000"/>
              <a:gd name="connsiteX3" fmla="*/ 105602 w 7360775"/>
              <a:gd name="connsiteY3" fmla="*/ 4046223 h 6858000"/>
              <a:gd name="connsiteX4" fmla="*/ 615190 w 7360775"/>
              <a:gd name="connsiteY4" fmla="*/ 3536635 h 6858000"/>
              <a:gd name="connsiteX5" fmla="*/ 1497780 w 7360775"/>
              <a:gd name="connsiteY5" fmla="*/ 0 h 6858000"/>
              <a:gd name="connsiteX6" fmla="*/ 1997377 w 7360775"/>
              <a:gd name="connsiteY6" fmla="*/ 0 h 6858000"/>
              <a:gd name="connsiteX7" fmla="*/ 5164844 w 7360775"/>
              <a:gd name="connsiteY7" fmla="*/ 0 h 6858000"/>
              <a:gd name="connsiteX8" fmla="*/ 5726653 w 7360775"/>
              <a:gd name="connsiteY8" fmla="*/ 0 h 6858000"/>
              <a:gd name="connsiteX9" fmla="*/ 7360775 w 7360775"/>
              <a:gd name="connsiteY9" fmla="*/ 0 h 6858000"/>
              <a:gd name="connsiteX10" fmla="*/ 7360775 w 7360775"/>
              <a:gd name="connsiteY10" fmla="*/ 6858000 h 6858000"/>
              <a:gd name="connsiteX11" fmla="*/ 5726653 w 7360775"/>
              <a:gd name="connsiteY11" fmla="*/ 6858000 h 6858000"/>
              <a:gd name="connsiteX12" fmla="*/ 1997377 w 7360775"/>
              <a:gd name="connsiteY12" fmla="*/ 6858000 h 6858000"/>
              <a:gd name="connsiteX13" fmla="*/ 311757 w 7360775"/>
              <a:gd name="connsiteY13" fmla="*/ 6858000 h 6858000"/>
              <a:gd name="connsiteX14" fmla="*/ 314130 w 7360775"/>
              <a:gd name="connsiteY14" fmla="*/ 6707670 h 6858000"/>
              <a:gd name="connsiteX15" fmla="*/ 599702 w 7360775"/>
              <a:gd name="connsiteY15" fmla="*/ 5670858 h 6858000"/>
              <a:gd name="connsiteX16" fmla="*/ 1211433 w 7360775"/>
              <a:gd name="connsiteY16" fmla="*/ 4641255 h 6858000"/>
              <a:gd name="connsiteX17" fmla="*/ 1053041 w 7360775"/>
              <a:gd name="connsiteY17" fmla="*/ 3164269 h 6858000"/>
              <a:gd name="connsiteX18" fmla="*/ 607048 w 7360775"/>
              <a:gd name="connsiteY18" fmla="*/ 2589405 h 6858000"/>
              <a:gd name="connsiteX19" fmla="*/ 1054915 w 7360775"/>
              <a:gd name="connsiteY19" fmla="*/ 1068099 h 6858000"/>
              <a:gd name="connsiteX20" fmla="*/ 1502877 w 7360775"/>
              <a:gd name="connsiteY20" fmla="*/ 419995 h 6858000"/>
              <a:gd name="connsiteX21" fmla="*/ 1505904 w 7360775"/>
              <a:gd name="connsiteY21" fmla="*/ 184996 h 6858000"/>
              <a:gd name="connsiteX22" fmla="*/ 14543 w 7360775"/>
              <a:gd name="connsiteY22" fmla="*/ 0 h 6858000"/>
              <a:gd name="connsiteX23" fmla="*/ 879351 w 7360775"/>
              <a:gd name="connsiteY23" fmla="*/ 0 h 6858000"/>
              <a:gd name="connsiteX24" fmla="*/ 892053 w 7360775"/>
              <a:gd name="connsiteY24" fmla="*/ 78052 h 6858000"/>
              <a:gd name="connsiteX25" fmla="*/ 561940 w 7360775"/>
              <a:gd name="connsiteY25" fmla="*/ 535443 h 6858000"/>
              <a:gd name="connsiteX26" fmla="*/ 15319 w 7360775"/>
              <a:gd name="connsiteY26" fmla="*/ 219852 h 6858000"/>
              <a:gd name="connsiteX27" fmla="*/ 4234 w 7360775"/>
              <a:gd name="connsiteY27" fmla="*/ 429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360775" h="6858000">
                <a:moveTo>
                  <a:pt x="615190" y="3536635"/>
                </a:moveTo>
                <a:cubicBezTo>
                  <a:pt x="896628" y="3536635"/>
                  <a:pt x="1124778" y="3764785"/>
                  <a:pt x="1124778" y="4046223"/>
                </a:cubicBezTo>
                <a:cubicBezTo>
                  <a:pt x="1124778" y="4327661"/>
                  <a:pt x="896628" y="4555811"/>
                  <a:pt x="615190" y="4555811"/>
                </a:cubicBezTo>
                <a:cubicBezTo>
                  <a:pt x="333752" y="4555811"/>
                  <a:pt x="105602" y="4327661"/>
                  <a:pt x="105602" y="4046223"/>
                </a:cubicBezTo>
                <a:cubicBezTo>
                  <a:pt x="105602" y="3764785"/>
                  <a:pt x="333752" y="3536635"/>
                  <a:pt x="615190" y="3536635"/>
                </a:cubicBezTo>
                <a:close/>
                <a:moveTo>
                  <a:pt x="1497780" y="0"/>
                </a:moveTo>
                <a:lnTo>
                  <a:pt x="1997377" y="0"/>
                </a:lnTo>
                <a:lnTo>
                  <a:pt x="5164844" y="0"/>
                </a:lnTo>
                <a:lnTo>
                  <a:pt x="5726653" y="0"/>
                </a:lnTo>
                <a:lnTo>
                  <a:pt x="7360775" y="0"/>
                </a:lnTo>
                <a:lnTo>
                  <a:pt x="7360775" y="6858000"/>
                </a:lnTo>
                <a:lnTo>
                  <a:pt x="5726653" y="6858000"/>
                </a:lnTo>
                <a:lnTo>
                  <a:pt x="1997377" y="6858000"/>
                </a:lnTo>
                <a:lnTo>
                  <a:pt x="311757" y="6858000"/>
                </a:lnTo>
                <a:lnTo>
                  <a:pt x="314130" y="6707670"/>
                </a:lnTo>
                <a:cubicBezTo>
                  <a:pt x="335132" y="6366409"/>
                  <a:pt x="433651" y="6019042"/>
                  <a:pt x="599702" y="5670858"/>
                </a:cubicBezTo>
                <a:cubicBezTo>
                  <a:pt x="770257" y="5311556"/>
                  <a:pt x="1010813" y="4986832"/>
                  <a:pt x="1211433" y="4641255"/>
                </a:cubicBezTo>
                <a:cubicBezTo>
                  <a:pt x="1493036" y="4154456"/>
                  <a:pt x="1511835" y="3622744"/>
                  <a:pt x="1053041" y="3164269"/>
                </a:cubicBezTo>
                <a:cubicBezTo>
                  <a:pt x="881977" y="2993264"/>
                  <a:pt x="700422" y="2805523"/>
                  <a:pt x="607048" y="2589405"/>
                </a:cubicBezTo>
                <a:cubicBezTo>
                  <a:pt x="366279" y="2032158"/>
                  <a:pt x="541125" y="1508061"/>
                  <a:pt x="1054915" y="1068099"/>
                </a:cubicBezTo>
                <a:cubicBezTo>
                  <a:pt x="1261027" y="891535"/>
                  <a:pt x="1489688" y="709488"/>
                  <a:pt x="1502877" y="419995"/>
                </a:cubicBezTo>
                <a:cubicBezTo>
                  <a:pt x="1506389" y="341910"/>
                  <a:pt x="1507262" y="263520"/>
                  <a:pt x="1505904" y="184996"/>
                </a:cubicBezTo>
                <a:close/>
                <a:moveTo>
                  <a:pt x="14543" y="0"/>
                </a:moveTo>
                <a:lnTo>
                  <a:pt x="879351" y="0"/>
                </a:lnTo>
                <a:lnTo>
                  <a:pt x="892053" y="78052"/>
                </a:lnTo>
                <a:cubicBezTo>
                  <a:pt x="904492" y="285271"/>
                  <a:pt x="770271" y="479621"/>
                  <a:pt x="561940" y="535443"/>
                </a:cubicBezTo>
                <a:cubicBezTo>
                  <a:pt x="323846" y="599240"/>
                  <a:pt x="79116" y="457945"/>
                  <a:pt x="15319" y="219852"/>
                </a:cubicBezTo>
                <a:cubicBezTo>
                  <a:pt x="-631" y="160329"/>
                  <a:pt x="-3762" y="100391"/>
                  <a:pt x="4234" y="4296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563000F-A730-B5A5-1369-DCD2CF99D000}"/>
              </a:ext>
            </a:extLst>
          </p:cNvPr>
          <p:cNvSpPr>
            <a:spLocks noGrp="1"/>
          </p:cNvSpPr>
          <p:nvPr>
            <p:ph type="title"/>
          </p:nvPr>
        </p:nvSpPr>
        <p:spPr>
          <a:xfrm>
            <a:off x="609601" y="552782"/>
            <a:ext cx="4769671" cy="2325590"/>
          </a:xfrm>
        </p:spPr>
        <p:txBody>
          <a:bodyPr>
            <a:normAutofit/>
          </a:bodyPr>
          <a:lstStyle/>
          <a:p>
            <a:r>
              <a:rPr lang="en-AU"/>
              <a:t>Amending the following part in the file:</a:t>
            </a:r>
            <a:endParaRPr lang="en-AU" dirty="0"/>
          </a:p>
        </p:txBody>
      </p:sp>
      <p:sp>
        <p:nvSpPr>
          <p:cNvPr id="11" name="Content Placeholder 10">
            <a:extLst>
              <a:ext uri="{FF2B5EF4-FFF2-40B4-BE49-F238E27FC236}">
                <a16:creationId xmlns:a16="http://schemas.microsoft.com/office/drawing/2014/main" id="{48D17391-9E6E-5DF9-806B-9B8C5F491B6B}"/>
              </a:ext>
            </a:extLst>
          </p:cNvPr>
          <p:cNvSpPr>
            <a:spLocks noGrp="1"/>
          </p:cNvSpPr>
          <p:nvPr>
            <p:ph idx="1"/>
          </p:nvPr>
        </p:nvSpPr>
        <p:spPr>
          <a:xfrm>
            <a:off x="610197" y="3241193"/>
            <a:ext cx="4769671" cy="2325590"/>
          </a:xfrm>
        </p:spPr>
        <p:txBody>
          <a:bodyPr anchor="t">
            <a:normAutofit/>
          </a:bodyPr>
          <a:lstStyle/>
          <a:p>
            <a:r>
              <a:rPr lang="en-US" dirty="0"/>
              <a:t>I have added for both of my files:</a:t>
            </a:r>
          </a:p>
          <a:p>
            <a:pPr marL="457200" indent="-457200">
              <a:buAutoNum type="arabicPeriod"/>
            </a:pPr>
            <a:r>
              <a:rPr lang="en-US" dirty="0"/>
              <a:t>Office version 2019</a:t>
            </a:r>
          </a:p>
          <a:p>
            <a:pPr marL="457200" indent="-457200">
              <a:buAutoNum type="arabicPeriod"/>
            </a:pPr>
            <a:r>
              <a:rPr lang="en-US" dirty="0"/>
              <a:t>Access version 2016</a:t>
            </a:r>
          </a:p>
        </p:txBody>
      </p:sp>
      <p:pic>
        <p:nvPicPr>
          <p:cNvPr id="5" name="Content Placeholder 4">
            <a:extLst>
              <a:ext uri="{FF2B5EF4-FFF2-40B4-BE49-F238E27FC236}">
                <a16:creationId xmlns:a16="http://schemas.microsoft.com/office/drawing/2014/main" id="{F003301B-87A4-58E7-4C85-A1A6A44F239B}"/>
              </a:ext>
            </a:extLst>
          </p:cNvPr>
          <p:cNvPicPr>
            <a:picLocks noChangeAspect="1"/>
          </p:cNvPicPr>
          <p:nvPr/>
        </p:nvPicPr>
        <p:blipFill>
          <a:blip r:embed="rId2"/>
          <a:stretch>
            <a:fillRect/>
          </a:stretch>
        </p:blipFill>
        <p:spPr>
          <a:xfrm>
            <a:off x="8284668" y="3462299"/>
            <a:ext cx="1996743" cy="2680436"/>
          </a:xfrm>
          <a:prstGeom prst="rect">
            <a:avLst/>
          </a:prstGeom>
        </p:spPr>
      </p:pic>
      <p:pic>
        <p:nvPicPr>
          <p:cNvPr id="7" name="Picture 6">
            <a:extLst>
              <a:ext uri="{FF2B5EF4-FFF2-40B4-BE49-F238E27FC236}">
                <a16:creationId xmlns:a16="http://schemas.microsoft.com/office/drawing/2014/main" id="{70B04669-A56D-AA5A-1A69-E56CB2A95288}"/>
              </a:ext>
            </a:extLst>
          </p:cNvPr>
          <p:cNvPicPr>
            <a:picLocks noChangeAspect="1"/>
          </p:cNvPicPr>
          <p:nvPr/>
        </p:nvPicPr>
        <p:blipFill>
          <a:blip r:embed="rId3"/>
          <a:stretch>
            <a:fillRect/>
          </a:stretch>
        </p:blipFill>
        <p:spPr>
          <a:xfrm>
            <a:off x="8151867" y="541538"/>
            <a:ext cx="2262343" cy="2680436"/>
          </a:xfrm>
          <a:prstGeom prst="rect">
            <a:avLst/>
          </a:prstGeom>
        </p:spPr>
      </p:pic>
    </p:spTree>
    <p:extLst>
      <p:ext uri="{BB962C8B-B14F-4D97-AF65-F5344CB8AC3E}">
        <p14:creationId xmlns:p14="http://schemas.microsoft.com/office/powerpoint/2010/main" val="3828422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E529D-47D2-BDAE-EA2C-719BA6BCD545}"/>
              </a:ext>
            </a:extLst>
          </p:cNvPr>
          <p:cNvSpPr>
            <a:spLocks noGrp="1"/>
          </p:cNvSpPr>
          <p:nvPr>
            <p:ph type="title"/>
          </p:nvPr>
        </p:nvSpPr>
        <p:spPr/>
        <p:txBody>
          <a:bodyPr/>
          <a:lstStyle/>
          <a:p>
            <a:r>
              <a:rPr lang="en-AU" dirty="0"/>
              <a:t>Copying Back</a:t>
            </a:r>
          </a:p>
        </p:txBody>
      </p:sp>
      <p:sp>
        <p:nvSpPr>
          <p:cNvPr id="3" name="Content Placeholder 2">
            <a:extLst>
              <a:ext uri="{FF2B5EF4-FFF2-40B4-BE49-F238E27FC236}">
                <a16:creationId xmlns:a16="http://schemas.microsoft.com/office/drawing/2014/main" id="{E0382E9F-92FB-1050-83FE-30143DBA81F5}"/>
              </a:ext>
            </a:extLst>
          </p:cNvPr>
          <p:cNvSpPr>
            <a:spLocks noGrp="1"/>
          </p:cNvSpPr>
          <p:nvPr>
            <p:ph idx="1"/>
          </p:nvPr>
        </p:nvSpPr>
        <p:spPr/>
        <p:txBody>
          <a:bodyPr/>
          <a:lstStyle/>
          <a:p>
            <a:r>
              <a:rPr lang="en-AU" dirty="0"/>
              <a:t>I copied the </a:t>
            </a:r>
            <a:r>
              <a:rPr lang="en-AU" dirty="0" err="1"/>
              <a:t>cpe_helper</a:t>
            </a:r>
            <a:r>
              <a:rPr lang="en-AU" dirty="0"/>
              <a:t> file back to </a:t>
            </a:r>
            <a:r>
              <a:rPr lang="en-AU" dirty="0" err="1"/>
              <a:t>wazuh</a:t>
            </a:r>
            <a:r>
              <a:rPr lang="en-AU" dirty="0"/>
              <a:t> using the following command:</a:t>
            </a:r>
          </a:p>
          <a:p>
            <a:r>
              <a:rPr lang="en-AU" dirty="0" err="1"/>
              <a:t>Sudo</a:t>
            </a:r>
            <a:r>
              <a:rPr lang="en-AU" dirty="0"/>
              <a:t> cp /media/sf_Wazuh2/</a:t>
            </a:r>
            <a:r>
              <a:rPr lang="en-AU" dirty="0" err="1"/>
              <a:t>cpe_helper.json</a:t>
            </a:r>
            <a:r>
              <a:rPr lang="en-AU" dirty="0"/>
              <a:t> /var/</a:t>
            </a:r>
            <a:r>
              <a:rPr lang="en-AU" dirty="0" err="1"/>
              <a:t>ossec</a:t>
            </a:r>
            <a:r>
              <a:rPr lang="en-AU" dirty="0"/>
              <a:t>/vulnerabilities/dictionaries/</a:t>
            </a:r>
          </a:p>
          <a:p>
            <a:r>
              <a:rPr lang="en-AU" dirty="0"/>
              <a:t>And I used </a:t>
            </a:r>
            <a:r>
              <a:rPr lang="en-AU" dirty="0" err="1"/>
              <a:t>sudo</a:t>
            </a:r>
            <a:r>
              <a:rPr lang="en-AU" dirty="0"/>
              <a:t> reboot to restart the whole machine again.</a:t>
            </a:r>
          </a:p>
        </p:txBody>
      </p:sp>
    </p:spTree>
    <p:extLst>
      <p:ext uri="{BB962C8B-B14F-4D97-AF65-F5344CB8AC3E}">
        <p14:creationId xmlns:p14="http://schemas.microsoft.com/office/powerpoint/2010/main" val="2213752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76BDF4D-4826-490A-8307-7247A295E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2E0FF4CF-25CB-4537-9BBF-28B36C76BE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5328" y="1352190"/>
            <a:ext cx="7823624" cy="5505810"/>
          </a:xfrm>
          <a:custGeom>
            <a:avLst/>
            <a:gdLst>
              <a:gd name="connsiteX0" fmla="*/ 7676365 w 7823624"/>
              <a:gd name="connsiteY0" fmla="*/ 583688 h 5505810"/>
              <a:gd name="connsiteX1" fmla="*/ 7807957 w 7823624"/>
              <a:gd name="connsiteY1" fmla="*/ 609260 h 5505810"/>
              <a:gd name="connsiteX2" fmla="*/ 7823624 w 7823624"/>
              <a:gd name="connsiteY2" fmla="*/ 618028 h 5505810"/>
              <a:gd name="connsiteX3" fmla="*/ 7823624 w 7823624"/>
              <a:gd name="connsiteY3" fmla="*/ 1356037 h 5505810"/>
              <a:gd name="connsiteX4" fmla="*/ 7783921 w 7823624"/>
              <a:gd name="connsiteY4" fmla="*/ 1367061 h 5505810"/>
              <a:gd name="connsiteX5" fmla="*/ 7685829 w 7823624"/>
              <a:gd name="connsiteY5" fmla="*/ 1364631 h 5505810"/>
              <a:gd name="connsiteX6" fmla="*/ 7556041 w 7823624"/>
              <a:gd name="connsiteY6" fmla="*/ 1308528 h 5505810"/>
              <a:gd name="connsiteX7" fmla="*/ 7412440 w 7823624"/>
              <a:gd name="connsiteY7" fmla="*/ 765688 h 5505810"/>
              <a:gd name="connsiteX8" fmla="*/ 7676365 w 7823624"/>
              <a:gd name="connsiteY8" fmla="*/ 583688 h 5505810"/>
              <a:gd name="connsiteX9" fmla="*/ 7062857 w 7823624"/>
              <a:gd name="connsiteY9" fmla="*/ 396783 h 5505810"/>
              <a:gd name="connsiteX10" fmla="*/ 7127059 w 7823624"/>
              <a:gd name="connsiteY10" fmla="*/ 424535 h 5505810"/>
              <a:gd name="connsiteX11" fmla="*/ 7198094 w 7823624"/>
              <a:gd name="connsiteY11" fmla="*/ 693059 h 5505810"/>
              <a:gd name="connsiteX12" fmla="*/ 7099157 w 7823624"/>
              <a:gd name="connsiteY12" fmla="*/ 778505 h 5505810"/>
              <a:gd name="connsiteX13" fmla="*/ 7034998 w 7823624"/>
              <a:gd name="connsiteY13" fmla="*/ 780480 h 5505810"/>
              <a:gd name="connsiteX14" fmla="*/ 6970795 w 7823624"/>
              <a:gd name="connsiteY14" fmla="*/ 752727 h 5505810"/>
              <a:gd name="connsiteX15" fmla="*/ 6899760 w 7823624"/>
              <a:gd name="connsiteY15" fmla="*/ 484203 h 5505810"/>
              <a:gd name="connsiteX16" fmla="*/ 7062857 w 7823624"/>
              <a:gd name="connsiteY16" fmla="*/ 396783 h 5505810"/>
              <a:gd name="connsiteX17" fmla="*/ 1780739 w 7823624"/>
              <a:gd name="connsiteY17" fmla="*/ 1190 h 5505810"/>
              <a:gd name="connsiteX18" fmla="*/ 2850847 w 7823624"/>
              <a:gd name="connsiteY18" fmla="*/ 384530 h 5505810"/>
              <a:gd name="connsiteX19" fmla="*/ 3809413 w 7823624"/>
              <a:gd name="connsiteY19" fmla="*/ 1153764 h 5505810"/>
              <a:gd name="connsiteX20" fmla="*/ 5160376 w 7823624"/>
              <a:gd name="connsiteY20" fmla="*/ 1003825 h 5505810"/>
              <a:gd name="connsiteX21" fmla="*/ 5677238 w 7823624"/>
              <a:gd name="connsiteY21" fmla="*/ 480424 h 5505810"/>
              <a:gd name="connsiteX22" fmla="*/ 7082965 w 7823624"/>
              <a:gd name="connsiteY22" fmla="*/ 1065272 h 5505810"/>
              <a:gd name="connsiteX23" fmla="*/ 7687818 w 7823624"/>
              <a:gd name="connsiteY23" fmla="*/ 1625585 h 5505810"/>
              <a:gd name="connsiteX24" fmla="*/ 7823624 w 7823624"/>
              <a:gd name="connsiteY24" fmla="*/ 1633445 h 5505810"/>
              <a:gd name="connsiteX25" fmla="*/ 7823624 w 7823624"/>
              <a:gd name="connsiteY25" fmla="*/ 5505810 h 5505810"/>
              <a:gd name="connsiteX26" fmla="*/ 1419133 w 7823624"/>
              <a:gd name="connsiteY26" fmla="*/ 5505810 h 5505810"/>
              <a:gd name="connsiteX27" fmla="*/ 1422753 w 7823624"/>
              <a:gd name="connsiteY27" fmla="*/ 5488656 h 5505810"/>
              <a:gd name="connsiteX28" fmla="*/ 1543078 w 7823624"/>
              <a:gd name="connsiteY28" fmla="*/ 4961644 h 5505810"/>
              <a:gd name="connsiteX29" fmla="*/ 1334564 w 7823624"/>
              <a:gd name="connsiteY29" fmla="*/ 4133160 h 5505810"/>
              <a:gd name="connsiteX30" fmla="*/ 670875 w 7823624"/>
              <a:gd name="connsiteY30" fmla="*/ 3489628 h 5505810"/>
              <a:gd name="connsiteX31" fmla="*/ 499515 w 7823624"/>
              <a:gd name="connsiteY31" fmla="*/ 578153 h 5505810"/>
              <a:gd name="connsiteX32" fmla="*/ 1780739 w 7823624"/>
              <a:gd name="connsiteY32" fmla="*/ 1190 h 5505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823624" h="5505810">
                <a:moveTo>
                  <a:pt x="7676365" y="583688"/>
                </a:moveTo>
                <a:cubicBezTo>
                  <a:pt x="7719804" y="582304"/>
                  <a:pt x="7764489" y="590613"/>
                  <a:pt x="7807957" y="609260"/>
                </a:cubicBezTo>
                <a:lnTo>
                  <a:pt x="7823624" y="618028"/>
                </a:lnTo>
                <a:lnTo>
                  <a:pt x="7823624" y="1356037"/>
                </a:lnTo>
                <a:lnTo>
                  <a:pt x="7783921" y="1367061"/>
                </a:lnTo>
                <a:cubicBezTo>
                  <a:pt x="7751926" y="1371702"/>
                  <a:pt x="7718882" y="1370985"/>
                  <a:pt x="7685829" y="1364631"/>
                </a:cubicBezTo>
                <a:cubicBezTo>
                  <a:pt x="7641760" y="1356162"/>
                  <a:pt x="7597675" y="1337676"/>
                  <a:pt x="7556041" y="1308528"/>
                </a:cubicBezTo>
                <a:cubicBezTo>
                  <a:pt x="7389499" y="1191936"/>
                  <a:pt x="7325207" y="948898"/>
                  <a:pt x="7412440" y="765688"/>
                </a:cubicBezTo>
                <a:cubicBezTo>
                  <a:pt x="7466961" y="651183"/>
                  <a:pt x="7567768" y="587147"/>
                  <a:pt x="7676365" y="583688"/>
                </a:cubicBezTo>
                <a:close/>
                <a:moveTo>
                  <a:pt x="7062857" y="396783"/>
                </a:moveTo>
                <a:cubicBezTo>
                  <a:pt x="7084657" y="400973"/>
                  <a:pt x="7106463" y="410117"/>
                  <a:pt x="7127059" y="424535"/>
                </a:cubicBezTo>
                <a:cubicBezTo>
                  <a:pt x="7209442" y="482209"/>
                  <a:pt x="7241245" y="602433"/>
                  <a:pt x="7198094" y="693059"/>
                </a:cubicBezTo>
                <a:cubicBezTo>
                  <a:pt x="7176519" y="738373"/>
                  <a:pt x="7140289" y="767709"/>
                  <a:pt x="7099157" y="778505"/>
                </a:cubicBezTo>
                <a:cubicBezTo>
                  <a:pt x="7078590" y="783905"/>
                  <a:pt x="7056797" y="784670"/>
                  <a:pt x="7034998" y="780480"/>
                </a:cubicBezTo>
                <a:cubicBezTo>
                  <a:pt x="7013198" y="776289"/>
                  <a:pt x="6991391" y="767146"/>
                  <a:pt x="6970795" y="752727"/>
                </a:cubicBezTo>
                <a:cubicBezTo>
                  <a:pt x="6888412" y="695052"/>
                  <a:pt x="6856608" y="574829"/>
                  <a:pt x="6899760" y="484203"/>
                </a:cubicBezTo>
                <a:cubicBezTo>
                  <a:pt x="6932124" y="416232"/>
                  <a:pt x="6997458" y="384213"/>
                  <a:pt x="7062857" y="396783"/>
                </a:cubicBezTo>
                <a:close/>
                <a:moveTo>
                  <a:pt x="1780739" y="1190"/>
                </a:moveTo>
                <a:cubicBezTo>
                  <a:pt x="2129768" y="14988"/>
                  <a:pt x="2488852" y="148495"/>
                  <a:pt x="2850847" y="384530"/>
                </a:cubicBezTo>
                <a:cubicBezTo>
                  <a:pt x="3184362" y="601036"/>
                  <a:pt x="3487788" y="901267"/>
                  <a:pt x="3809413" y="1153764"/>
                </a:cubicBezTo>
                <a:cubicBezTo>
                  <a:pt x="4262448" y="1508236"/>
                  <a:pt x="4750558" y="1545992"/>
                  <a:pt x="5160376" y="1003825"/>
                </a:cubicBezTo>
                <a:cubicBezTo>
                  <a:pt x="5313232" y="801671"/>
                  <a:pt x="5481196" y="587300"/>
                  <a:pt x="5677238" y="480424"/>
                </a:cubicBezTo>
                <a:cubicBezTo>
                  <a:pt x="6182723" y="204840"/>
                  <a:pt x="6667481" y="431193"/>
                  <a:pt x="7082965" y="1065272"/>
                </a:cubicBezTo>
                <a:cubicBezTo>
                  <a:pt x="7249706" y="1319645"/>
                  <a:pt x="7421998" y="1601453"/>
                  <a:pt x="7687818" y="1625585"/>
                </a:cubicBezTo>
                <a:lnTo>
                  <a:pt x="7823624" y="1633445"/>
                </a:lnTo>
                <a:lnTo>
                  <a:pt x="7823624" y="5505810"/>
                </a:lnTo>
                <a:lnTo>
                  <a:pt x="1419133" y="5505810"/>
                </a:lnTo>
                <a:lnTo>
                  <a:pt x="1422753" y="5488656"/>
                </a:lnTo>
                <a:cubicBezTo>
                  <a:pt x="1462649" y="5312984"/>
                  <a:pt x="1506176" y="5138278"/>
                  <a:pt x="1543078" y="4961644"/>
                </a:cubicBezTo>
                <a:cubicBezTo>
                  <a:pt x="1609806" y="4640258"/>
                  <a:pt x="1539760" y="4343419"/>
                  <a:pt x="1334564" y="4133160"/>
                </a:cubicBezTo>
                <a:cubicBezTo>
                  <a:pt x="1117562" y="3910930"/>
                  <a:pt x="900716" y="3685928"/>
                  <a:pt x="670875" y="3489628"/>
                </a:cubicBezTo>
                <a:cubicBezTo>
                  <a:pt x="-321639" y="2642174"/>
                  <a:pt x="-67393" y="1165752"/>
                  <a:pt x="499515" y="578153"/>
                </a:cubicBezTo>
                <a:cubicBezTo>
                  <a:pt x="899852" y="163598"/>
                  <a:pt x="1331986" y="-16550"/>
                  <a:pt x="1780739" y="119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8452276-52F7-EE69-8514-CCE818F5256A}"/>
              </a:ext>
            </a:extLst>
          </p:cNvPr>
          <p:cNvSpPr>
            <a:spLocks noGrp="1"/>
          </p:cNvSpPr>
          <p:nvPr>
            <p:ph type="title"/>
          </p:nvPr>
        </p:nvSpPr>
        <p:spPr>
          <a:xfrm>
            <a:off x="609600" y="552783"/>
            <a:ext cx="10972800" cy="1570804"/>
          </a:xfrm>
        </p:spPr>
        <p:txBody>
          <a:bodyPr>
            <a:normAutofit/>
          </a:bodyPr>
          <a:lstStyle/>
          <a:p>
            <a:r>
              <a:rPr lang="en-AU" dirty="0"/>
              <a:t>Screenshot before restarting the </a:t>
            </a:r>
            <a:r>
              <a:rPr lang="en-AU" dirty="0" err="1"/>
              <a:t>Wazuh</a:t>
            </a:r>
            <a:endParaRPr lang="en-AU" dirty="0"/>
          </a:p>
        </p:txBody>
      </p:sp>
      <p:sp>
        <p:nvSpPr>
          <p:cNvPr id="9" name="Content Placeholder 8">
            <a:extLst>
              <a:ext uri="{FF2B5EF4-FFF2-40B4-BE49-F238E27FC236}">
                <a16:creationId xmlns:a16="http://schemas.microsoft.com/office/drawing/2014/main" id="{0F847041-79B3-13B1-E77E-65DAC91B8637}"/>
              </a:ext>
            </a:extLst>
          </p:cNvPr>
          <p:cNvSpPr>
            <a:spLocks noGrp="1"/>
          </p:cNvSpPr>
          <p:nvPr>
            <p:ph idx="1"/>
          </p:nvPr>
        </p:nvSpPr>
        <p:spPr>
          <a:xfrm>
            <a:off x="609599" y="2397689"/>
            <a:ext cx="3750023" cy="3445893"/>
          </a:xfrm>
        </p:spPr>
        <p:txBody>
          <a:bodyPr>
            <a:normAutofit/>
          </a:bodyPr>
          <a:lstStyle/>
          <a:p>
            <a:r>
              <a:rPr lang="en-US" dirty="0" err="1"/>
              <a:t>Intotal</a:t>
            </a:r>
            <a:r>
              <a:rPr lang="en-US" dirty="0"/>
              <a:t> vulnerabilities found:</a:t>
            </a:r>
          </a:p>
          <a:p>
            <a:pPr marL="457200" indent="-457200">
              <a:buAutoNum type="arabicPeriod"/>
            </a:pPr>
            <a:r>
              <a:rPr lang="en-US" dirty="0"/>
              <a:t>Critical: 44</a:t>
            </a:r>
          </a:p>
          <a:p>
            <a:pPr marL="457200" indent="-457200">
              <a:buAutoNum type="arabicPeriod"/>
            </a:pPr>
            <a:r>
              <a:rPr lang="en-US" dirty="0"/>
              <a:t>High: 797</a:t>
            </a:r>
          </a:p>
          <a:p>
            <a:pPr marL="457200" indent="-457200">
              <a:buAutoNum type="arabicPeriod"/>
            </a:pPr>
            <a:r>
              <a:rPr lang="en-US" dirty="0"/>
              <a:t>Medium: 265</a:t>
            </a:r>
          </a:p>
          <a:p>
            <a:pPr marL="457200" indent="-457200">
              <a:buAutoNum type="arabicPeriod"/>
            </a:pPr>
            <a:r>
              <a:rPr lang="en-US" dirty="0"/>
              <a:t>Low: 4</a:t>
            </a:r>
          </a:p>
        </p:txBody>
      </p:sp>
      <p:pic>
        <p:nvPicPr>
          <p:cNvPr id="5" name="Content Placeholder 4" descr="A screenshot of a computer&#10;&#10;Description automatically generated">
            <a:extLst>
              <a:ext uri="{FF2B5EF4-FFF2-40B4-BE49-F238E27FC236}">
                <a16:creationId xmlns:a16="http://schemas.microsoft.com/office/drawing/2014/main" id="{144F84A3-A0A0-2CC9-6571-F81CDF3A07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9584" y="2853822"/>
            <a:ext cx="5352816" cy="3010959"/>
          </a:xfrm>
          <a:prstGeom prst="rect">
            <a:avLst/>
          </a:prstGeom>
        </p:spPr>
      </p:pic>
    </p:spTree>
    <p:extLst>
      <p:ext uri="{BB962C8B-B14F-4D97-AF65-F5344CB8AC3E}">
        <p14:creationId xmlns:p14="http://schemas.microsoft.com/office/powerpoint/2010/main" val="3911952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76BDF4D-4826-490A-8307-7247A295E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2E0FF4CF-25CB-4537-9BBF-28B36C76BE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5328" y="1352190"/>
            <a:ext cx="7823624" cy="5505810"/>
          </a:xfrm>
          <a:custGeom>
            <a:avLst/>
            <a:gdLst>
              <a:gd name="connsiteX0" fmla="*/ 7676365 w 7823624"/>
              <a:gd name="connsiteY0" fmla="*/ 583688 h 5505810"/>
              <a:gd name="connsiteX1" fmla="*/ 7807957 w 7823624"/>
              <a:gd name="connsiteY1" fmla="*/ 609260 h 5505810"/>
              <a:gd name="connsiteX2" fmla="*/ 7823624 w 7823624"/>
              <a:gd name="connsiteY2" fmla="*/ 618028 h 5505810"/>
              <a:gd name="connsiteX3" fmla="*/ 7823624 w 7823624"/>
              <a:gd name="connsiteY3" fmla="*/ 1356037 h 5505810"/>
              <a:gd name="connsiteX4" fmla="*/ 7783921 w 7823624"/>
              <a:gd name="connsiteY4" fmla="*/ 1367061 h 5505810"/>
              <a:gd name="connsiteX5" fmla="*/ 7685829 w 7823624"/>
              <a:gd name="connsiteY5" fmla="*/ 1364631 h 5505810"/>
              <a:gd name="connsiteX6" fmla="*/ 7556041 w 7823624"/>
              <a:gd name="connsiteY6" fmla="*/ 1308528 h 5505810"/>
              <a:gd name="connsiteX7" fmla="*/ 7412440 w 7823624"/>
              <a:gd name="connsiteY7" fmla="*/ 765688 h 5505810"/>
              <a:gd name="connsiteX8" fmla="*/ 7676365 w 7823624"/>
              <a:gd name="connsiteY8" fmla="*/ 583688 h 5505810"/>
              <a:gd name="connsiteX9" fmla="*/ 7062857 w 7823624"/>
              <a:gd name="connsiteY9" fmla="*/ 396783 h 5505810"/>
              <a:gd name="connsiteX10" fmla="*/ 7127059 w 7823624"/>
              <a:gd name="connsiteY10" fmla="*/ 424535 h 5505810"/>
              <a:gd name="connsiteX11" fmla="*/ 7198094 w 7823624"/>
              <a:gd name="connsiteY11" fmla="*/ 693059 h 5505810"/>
              <a:gd name="connsiteX12" fmla="*/ 7099157 w 7823624"/>
              <a:gd name="connsiteY12" fmla="*/ 778505 h 5505810"/>
              <a:gd name="connsiteX13" fmla="*/ 7034998 w 7823624"/>
              <a:gd name="connsiteY13" fmla="*/ 780480 h 5505810"/>
              <a:gd name="connsiteX14" fmla="*/ 6970795 w 7823624"/>
              <a:gd name="connsiteY14" fmla="*/ 752727 h 5505810"/>
              <a:gd name="connsiteX15" fmla="*/ 6899760 w 7823624"/>
              <a:gd name="connsiteY15" fmla="*/ 484203 h 5505810"/>
              <a:gd name="connsiteX16" fmla="*/ 7062857 w 7823624"/>
              <a:gd name="connsiteY16" fmla="*/ 396783 h 5505810"/>
              <a:gd name="connsiteX17" fmla="*/ 1780739 w 7823624"/>
              <a:gd name="connsiteY17" fmla="*/ 1190 h 5505810"/>
              <a:gd name="connsiteX18" fmla="*/ 2850847 w 7823624"/>
              <a:gd name="connsiteY18" fmla="*/ 384530 h 5505810"/>
              <a:gd name="connsiteX19" fmla="*/ 3809413 w 7823624"/>
              <a:gd name="connsiteY19" fmla="*/ 1153764 h 5505810"/>
              <a:gd name="connsiteX20" fmla="*/ 5160376 w 7823624"/>
              <a:gd name="connsiteY20" fmla="*/ 1003825 h 5505810"/>
              <a:gd name="connsiteX21" fmla="*/ 5677238 w 7823624"/>
              <a:gd name="connsiteY21" fmla="*/ 480424 h 5505810"/>
              <a:gd name="connsiteX22" fmla="*/ 7082965 w 7823624"/>
              <a:gd name="connsiteY22" fmla="*/ 1065272 h 5505810"/>
              <a:gd name="connsiteX23" fmla="*/ 7687818 w 7823624"/>
              <a:gd name="connsiteY23" fmla="*/ 1625585 h 5505810"/>
              <a:gd name="connsiteX24" fmla="*/ 7823624 w 7823624"/>
              <a:gd name="connsiteY24" fmla="*/ 1633445 h 5505810"/>
              <a:gd name="connsiteX25" fmla="*/ 7823624 w 7823624"/>
              <a:gd name="connsiteY25" fmla="*/ 5505810 h 5505810"/>
              <a:gd name="connsiteX26" fmla="*/ 1419133 w 7823624"/>
              <a:gd name="connsiteY26" fmla="*/ 5505810 h 5505810"/>
              <a:gd name="connsiteX27" fmla="*/ 1422753 w 7823624"/>
              <a:gd name="connsiteY27" fmla="*/ 5488656 h 5505810"/>
              <a:gd name="connsiteX28" fmla="*/ 1543078 w 7823624"/>
              <a:gd name="connsiteY28" fmla="*/ 4961644 h 5505810"/>
              <a:gd name="connsiteX29" fmla="*/ 1334564 w 7823624"/>
              <a:gd name="connsiteY29" fmla="*/ 4133160 h 5505810"/>
              <a:gd name="connsiteX30" fmla="*/ 670875 w 7823624"/>
              <a:gd name="connsiteY30" fmla="*/ 3489628 h 5505810"/>
              <a:gd name="connsiteX31" fmla="*/ 499515 w 7823624"/>
              <a:gd name="connsiteY31" fmla="*/ 578153 h 5505810"/>
              <a:gd name="connsiteX32" fmla="*/ 1780739 w 7823624"/>
              <a:gd name="connsiteY32" fmla="*/ 1190 h 5505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823624" h="5505810">
                <a:moveTo>
                  <a:pt x="7676365" y="583688"/>
                </a:moveTo>
                <a:cubicBezTo>
                  <a:pt x="7719804" y="582304"/>
                  <a:pt x="7764489" y="590613"/>
                  <a:pt x="7807957" y="609260"/>
                </a:cubicBezTo>
                <a:lnTo>
                  <a:pt x="7823624" y="618028"/>
                </a:lnTo>
                <a:lnTo>
                  <a:pt x="7823624" y="1356037"/>
                </a:lnTo>
                <a:lnTo>
                  <a:pt x="7783921" y="1367061"/>
                </a:lnTo>
                <a:cubicBezTo>
                  <a:pt x="7751926" y="1371702"/>
                  <a:pt x="7718882" y="1370985"/>
                  <a:pt x="7685829" y="1364631"/>
                </a:cubicBezTo>
                <a:cubicBezTo>
                  <a:pt x="7641760" y="1356162"/>
                  <a:pt x="7597675" y="1337676"/>
                  <a:pt x="7556041" y="1308528"/>
                </a:cubicBezTo>
                <a:cubicBezTo>
                  <a:pt x="7389499" y="1191936"/>
                  <a:pt x="7325207" y="948898"/>
                  <a:pt x="7412440" y="765688"/>
                </a:cubicBezTo>
                <a:cubicBezTo>
                  <a:pt x="7466961" y="651183"/>
                  <a:pt x="7567768" y="587147"/>
                  <a:pt x="7676365" y="583688"/>
                </a:cubicBezTo>
                <a:close/>
                <a:moveTo>
                  <a:pt x="7062857" y="396783"/>
                </a:moveTo>
                <a:cubicBezTo>
                  <a:pt x="7084657" y="400973"/>
                  <a:pt x="7106463" y="410117"/>
                  <a:pt x="7127059" y="424535"/>
                </a:cubicBezTo>
                <a:cubicBezTo>
                  <a:pt x="7209442" y="482209"/>
                  <a:pt x="7241245" y="602433"/>
                  <a:pt x="7198094" y="693059"/>
                </a:cubicBezTo>
                <a:cubicBezTo>
                  <a:pt x="7176519" y="738373"/>
                  <a:pt x="7140289" y="767709"/>
                  <a:pt x="7099157" y="778505"/>
                </a:cubicBezTo>
                <a:cubicBezTo>
                  <a:pt x="7078590" y="783905"/>
                  <a:pt x="7056797" y="784670"/>
                  <a:pt x="7034998" y="780480"/>
                </a:cubicBezTo>
                <a:cubicBezTo>
                  <a:pt x="7013198" y="776289"/>
                  <a:pt x="6991391" y="767146"/>
                  <a:pt x="6970795" y="752727"/>
                </a:cubicBezTo>
                <a:cubicBezTo>
                  <a:pt x="6888412" y="695052"/>
                  <a:pt x="6856608" y="574829"/>
                  <a:pt x="6899760" y="484203"/>
                </a:cubicBezTo>
                <a:cubicBezTo>
                  <a:pt x="6932124" y="416232"/>
                  <a:pt x="6997458" y="384213"/>
                  <a:pt x="7062857" y="396783"/>
                </a:cubicBezTo>
                <a:close/>
                <a:moveTo>
                  <a:pt x="1780739" y="1190"/>
                </a:moveTo>
                <a:cubicBezTo>
                  <a:pt x="2129768" y="14988"/>
                  <a:pt x="2488852" y="148495"/>
                  <a:pt x="2850847" y="384530"/>
                </a:cubicBezTo>
                <a:cubicBezTo>
                  <a:pt x="3184362" y="601036"/>
                  <a:pt x="3487788" y="901267"/>
                  <a:pt x="3809413" y="1153764"/>
                </a:cubicBezTo>
                <a:cubicBezTo>
                  <a:pt x="4262448" y="1508236"/>
                  <a:pt x="4750558" y="1545992"/>
                  <a:pt x="5160376" y="1003825"/>
                </a:cubicBezTo>
                <a:cubicBezTo>
                  <a:pt x="5313232" y="801671"/>
                  <a:pt x="5481196" y="587300"/>
                  <a:pt x="5677238" y="480424"/>
                </a:cubicBezTo>
                <a:cubicBezTo>
                  <a:pt x="6182723" y="204840"/>
                  <a:pt x="6667481" y="431193"/>
                  <a:pt x="7082965" y="1065272"/>
                </a:cubicBezTo>
                <a:cubicBezTo>
                  <a:pt x="7249706" y="1319645"/>
                  <a:pt x="7421998" y="1601453"/>
                  <a:pt x="7687818" y="1625585"/>
                </a:cubicBezTo>
                <a:lnTo>
                  <a:pt x="7823624" y="1633445"/>
                </a:lnTo>
                <a:lnTo>
                  <a:pt x="7823624" y="5505810"/>
                </a:lnTo>
                <a:lnTo>
                  <a:pt x="1419133" y="5505810"/>
                </a:lnTo>
                <a:lnTo>
                  <a:pt x="1422753" y="5488656"/>
                </a:lnTo>
                <a:cubicBezTo>
                  <a:pt x="1462649" y="5312984"/>
                  <a:pt x="1506176" y="5138278"/>
                  <a:pt x="1543078" y="4961644"/>
                </a:cubicBezTo>
                <a:cubicBezTo>
                  <a:pt x="1609806" y="4640258"/>
                  <a:pt x="1539760" y="4343419"/>
                  <a:pt x="1334564" y="4133160"/>
                </a:cubicBezTo>
                <a:cubicBezTo>
                  <a:pt x="1117562" y="3910930"/>
                  <a:pt x="900716" y="3685928"/>
                  <a:pt x="670875" y="3489628"/>
                </a:cubicBezTo>
                <a:cubicBezTo>
                  <a:pt x="-321639" y="2642174"/>
                  <a:pt x="-67393" y="1165752"/>
                  <a:pt x="499515" y="578153"/>
                </a:cubicBezTo>
                <a:cubicBezTo>
                  <a:pt x="899852" y="163598"/>
                  <a:pt x="1331986" y="-16550"/>
                  <a:pt x="1780739" y="119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878DC00-A85A-A037-6A9F-6BA5E4F90684}"/>
              </a:ext>
            </a:extLst>
          </p:cNvPr>
          <p:cNvSpPr>
            <a:spLocks noGrp="1"/>
          </p:cNvSpPr>
          <p:nvPr>
            <p:ph type="title"/>
          </p:nvPr>
        </p:nvSpPr>
        <p:spPr>
          <a:xfrm>
            <a:off x="609600" y="552783"/>
            <a:ext cx="10972800" cy="1570804"/>
          </a:xfrm>
        </p:spPr>
        <p:txBody>
          <a:bodyPr>
            <a:normAutofit/>
          </a:bodyPr>
          <a:lstStyle/>
          <a:p>
            <a:r>
              <a:rPr lang="en-AU" dirty="0"/>
              <a:t>Screenshot after the next scan:</a:t>
            </a:r>
          </a:p>
        </p:txBody>
      </p:sp>
      <p:sp>
        <p:nvSpPr>
          <p:cNvPr id="9" name="Content Placeholder 8">
            <a:extLst>
              <a:ext uri="{FF2B5EF4-FFF2-40B4-BE49-F238E27FC236}">
                <a16:creationId xmlns:a16="http://schemas.microsoft.com/office/drawing/2014/main" id="{2D528901-4F40-62F0-8D74-5A0B1094ACF5}"/>
              </a:ext>
            </a:extLst>
          </p:cNvPr>
          <p:cNvSpPr>
            <a:spLocks noGrp="1"/>
          </p:cNvSpPr>
          <p:nvPr>
            <p:ph idx="1"/>
          </p:nvPr>
        </p:nvSpPr>
        <p:spPr>
          <a:xfrm>
            <a:off x="609599" y="2397689"/>
            <a:ext cx="4680156" cy="4258750"/>
          </a:xfrm>
        </p:spPr>
        <p:txBody>
          <a:bodyPr>
            <a:normAutofit fontScale="92500" lnSpcReduction="20000"/>
          </a:bodyPr>
          <a:lstStyle/>
          <a:p>
            <a:r>
              <a:rPr lang="en-US" dirty="0"/>
              <a:t>If we can see, there are increased vulnerabilities, hence, our </a:t>
            </a:r>
            <a:r>
              <a:rPr lang="en-US" dirty="0" err="1"/>
              <a:t>wazuh</a:t>
            </a:r>
            <a:r>
              <a:rPr lang="en-US" dirty="0"/>
              <a:t> caught some more vulnerabilities. </a:t>
            </a:r>
          </a:p>
          <a:p>
            <a:r>
              <a:rPr lang="en-US" dirty="0"/>
              <a:t>Technical difficulty faced:</a:t>
            </a:r>
          </a:p>
          <a:p>
            <a:r>
              <a:rPr lang="en-US" dirty="0"/>
              <a:t>At first, after rebooting my vulnerabilities didn’t change, but after rebooting and using command to force a scan “</a:t>
            </a:r>
            <a:r>
              <a:rPr lang="en-US" dirty="0" err="1"/>
              <a:t>sudo</a:t>
            </a:r>
            <a:r>
              <a:rPr lang="en-US" dirty="0"/>
              <a:t> bash triggerScan.sh” the vulnerabilities started increasing.</a:t>
            </a:r>
          </a:p>
          <a:p>
            <a:r>
              <a:rPr lang="en-US" dirty="0"/>
              <a:t>This increase in vulnerabilities are caused by:</a:t>
            </a:r>
          </a:p>
          <a:p>
            <a:pPr marL="457200" indent="-457200">
              <a:buAutoNum type="arabicPeriod"/>
            </a:pPr>
            <a:r>
              <a:rPr lang="en-US" dirty="0"/>
              <a:t>Access version 2016</a:t>
            </a:r>
          </a:p>
          <a:p>
            <a:pPr marL="457200" indent="-457200">
              <a:buAutoNum type="arabicPeriod"/>
            </a:pPr>
            <a:r>
              <a:rPr lang="en-US" dirty="0"/>
              <a:t>Office version 2019</a:t>
            </a:r>
          </a:p>
        </p:txBody>
      </p:sp>
      <p:pic>
        <p:nvPicPr>
          <p:cNvPr id="5" name="Content Placeholder 4">
            <a:extLst>
              <a:ext uri="{FF2B5EF4-FFF2-40B4-BE49-F238E27FC236}">
                <a16:creationId xmlns:a16="http://schemas.microsoft.com/office/drawing/2014/main" id="{DA6653C4-66B0-663E-5EA3-E3A3D551978B}"/>
              </a:ext>
            </a:extLst>
          </p:cNvPr>
          <p:cNvPicPr>
            <a:picLocks noChangeAspect="1"/>
          </p:cNvPicPr>
          <p:nvPr/>
        </p:nvPicPr>
        <p:blipFill>
          <a:blip r:embed="rId2"/>
          <a:stretch>
            <a:fillRect/>
          </a:stretch>
        </p:blipFill>
        <p:spPr>
          <a:xfrm>
            <a:off x="6229584" y="2853822"/>
            <a:ext cx="5352816" cy="3010959"/>
          </a:xfrm>
          <a:prstGeom prst="rect">
            <a:avLst/>
          </a:prstGeom>
        </p:spPr>
      </p:pic>
    </p:spTree>
    <p:extLst>
      <p:ext uri="{BB962C8B-B14F-4D97-AF65-F5344CB8AC3E}">
        <p14:creationId xmlns:p14="http://schemas.microsoft.com/office/powerpoint/2010/main" val="2454738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Background Fill">
            <a:extLst>
              <a:ext uri="{FF2B5EF4-FFF2-40B4-BE49-F238E27FC236}">
                <a16:creationId xmlns:a16="http://schemas.microsoft.com/office/drawing/2014/main" id="{68CA250C-CF5A-4736-9249-D6111F7C5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A85303E-1D59-4477-A849-22C7FEACD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2" name="Title 1">
            <a:extLst>
              <a:ext uri="{FF2B5EF4-FFF2-40B4-BE49-F238E27FC236}">
                <a16:creationId xmlns:a16="http://schemas.microsoft.com/office/drawing/2014/main" id="{375F9B46-B67E-8F26-1B42-04CC7CD16385}"/>
              </a:ext>
            </a:extLst>
          </p:cNvPr>
          <p:cNvSpPr>
            <a:spLocks noGrp="1"/>
          </p:cNvSpPr>
          <p:nvPr>
            <p:ph type="title"/>
          </p:nvPr>
        </p:nvSpPr>
        <p:spPr>
          <a:xfrm>
            <a:off x="612648" y="557783"/>
            <a:ext cx="3901736" cy="3130807"/>
          </a:xfrm>
        </p:spPr>
        <p:txBody>
          <a:bodyPr vert="horz" lIns="91440" tIns="45720" rIns="91440" bIns="45720" rtlCol="0" anchor="b">
            <a:normAutofit/>
          </a:bodyPr>
          <a:lstStyle/>
          <a:p>
            <a:pPr>
              <a:lnSpc>
                <a:spcPct val="90000"/>
              </a:lnSpc>
            </a:pPr>
            <a:r>
              <a:rPr lang="en-US" sz="4200">
                <a:solidFill>
                  <a:srgbClr val="FFFFFF"/>
                </a:solidFill>
              </a:rPr>
              <a:t>Priortising the vulnerabilities</a:t>
            </a:r>
          </a:p>
        </p:txBody>
      </p:sp>
      <p:sp>
        <p:nvSpPr>
          <p:cNvPr id="3" name="Content Placeholder 2">
            <a:extLst>
              <a:ext uri="{FF2B5EF4-FFF2-40B4-BE49-F238E27FC236}">
                <a16:creationId xmlns:a16="http://schemas.microsoft.com/office/drawing/2014/main" id="{E3E747E8-CD05-DA3C-73B1-199BE56F1C55}"/>
              </a:ext>
            </a:extLst>
          </p:cNvPr>
          <p:cNvSpPr>
            <a:spLocks noGrp="1"/>
          </p:cNvSpPr>
          <p:nvPr>
            <p:ph idx="1"/>
          </p:nvPr>
        </p:nvSpPr>
        <p:spPr>
          <a:xfrm>
            <a:off x="612648" y="3902206"/>
            <a:ext cx="3901736" cy="2240529"/>
          </a:xfrm>
        </p:spPr>
        <p:txBody>
          <a:bodyPr vert="horz" lIns="91440" tIns="45720" rIns="91440" bIns="45720" rtlCol="0">
            <a:normAutofit fontScale="92500" lnSpcReduction="10000"/>
          </a:bodyPr>
          <a:lstStyle/>
          <a:p>
            <a:r>
              <a:rPr lang="en-US" sz="2800" dirty="0">
                <a:solidFill>
                  <a:srgbClr val="FFFFFF"/>
                </a:solidFill>
              </a:rPr>
              <a:t>Definition: It is a process of assessing the vulnerabilities and ranking them according to the business threats. </a:t>
            </a:r>
          </a:p>
          <a:p>
            <a:endParaRPr lang="en-US" sz="2800" dirty="0">
              <a:solidFill>
                <a:srgbClr val="FFFFFF"/>
              </a:solidFill>
            </a:endParaRPr>
          </a:p>
        </p:txBody>
      </p:sp>
      <p:pic>
        <p:nvPicPr>
          <p:cNvPr id="5" name="Picture 4" descr="An example of a molecular structure">
            <a:extLst>
              <a:ext uri="{FF2B5EF4-FFF2-40B4-BE49-F238E27FC236}">
                <a16:creationId xmlns:a16="http://schemas.microsoft.com/office/drawing/2014/main" id="{35B3B6C3-1CAD-0835-10E7-4A2D762076E4}"/>
              </a:ext>
            </a:extLst>
          </p:cNvPr>
          <p:cNvPicPr>
            <a:picLocks noChangeAspect="1"/>
          </p:cNvPicPr>
          <p:nvPr/>
        </p:nvPicPr>
        <p:blipFill rotWithShape="1">
          <a:blip r:embed="rId2"/>
          <a:srcRect l="4588" r="22868" b="-1"/>
          <a:stretch/>
        </p:blipFill>
        <p:spPr>
          <a:xfrm>
            <a:off x="4955602" y="10"/>
            <a:ext cx="7236398" cy="6857990"/>
          </a:xfrm>
          <a:custGeom>
            <a:avLst/>
            <a:gdLst/>
            <a:ahLst/>
            <a:cxnLst/>
            <a:rect l="l" t="t" r="r" b="b"/>
            <a:pathLst>
              <a:path w="7726675" h="6858000">
                <a:moveTo>
                  <a:pt x="2975226" y="5978334"/>
                </a:moveTo>
                <a:cubicBezTo>
                  <a:pt x="3002582" y="5978928"/>
                  <a:pt x="3030286" y="5982273"/>
                  <a:pt x="3058007" y="5988576"/>
                </a:cubicBezTo>
                <a:cubicBezTo>
                  <a:pt x="3279778" y="6038998"/>
                  <a:pt x="3418684" y="6259656"/>
                  <a:pt x="3368261" y="6481427"/>
                </a:cubicBezTo>
                <a:cubicBezTo>
                  <a:pt x="3317839" y="6703198"/>
                  <a:pt x="3097182" y="6842104"/>
                  <a:pt x="2875410" y="6791681"/>
                </a:cubicBezTo>
                <a:cubicBezTo>
                  <a:pt x="2653640" y="6741259"/>
                  <a:pt x="2514734" y="6520601"/>
                  <a:pt x="2565157" y="6298830"/>
                </a:cubicBezTo>
                <a:cubicBezTo>
                  <a:pt x="2609276" y="6104780"/>
                  <a:pt x="2783732" y="5974174"/>
                  <a:pt x="2975226" y="5978334"/>
                </a:cubicBezTo>
                <a:close/>
                <a:moveTo>
                  <a:pt x="542891" y="1298362"/>
                </a:moveTo>
                <a:cubicBezTo>
                  <a:pt x="578216" y="1299129"/>
                  <a:pt x="613991" y="1303448"/>
                  <a:pt x="649789" y="1311587"/>
                </a:cubicBezTo>
                <a:cubicBezTo>
                  <a:pt x="936170" y="1376700"/>
                  <a:pt x="1115545" y="1661643"/>
                  <a:pt x="1050432" y="1948025"/>
                </a:cubicBezTo>
                <a:cubicBezTo>
                  <a:pt x="985319" y="2234407"/>
                  <a:pt x="700376" y="2413781"/>
                  <a:pt x="413995" y="2348669"/>
                </a:cubicBezTo>
                <a:cubicBezTo>
                  <a:pt x="127612" y="2283556"/>
                  <a:pt x="-51762" y="1998612"/>
                  <a:pt x="13351" y="1712231"/>
                </a:cubicBezTo>
                <a:cubicBezTo>
                  <a:pt x="70325" y="1461647"/>
                  <a:pt x="295606" y="1292990"/>
                  <a:pt x="542891" y="1298362"/>
                </a:cubicBezTo>
                <a:close/>
                <a:moveTo>
                  <a:pt x="362049" y="446831"/>
                </a:moveTo>
                <a:cubicBezTo>
                  <a:pt x="382746" y="447281"/>
                  <a:pt x="403706" y="449811"/>
                  <a:pt x="424679" y="454579"/>
                </a:cubicBezTo>
                <a:cubicBezTo>
                  <a:pt x="592463" y="492727"/>
                  <a:pt x="697554" y="659668"/>
                  <a:pt x="659405" y="827452"/>
                </a:cubicBezTo>
                <a:cubicBezTo>
                  <a:pt x="621257" y="995236"/>
                  <a:pt x="454318" y="1100327"/>
                  <a:pt x="286534" y="1062179"/>
                </a:cubicBezTo>
                <a:cubicBezTo>
                  <a:pt x="118749" y="1024031"/>
                  <a:pt x="13658" y="857091"/>
                  <a:pt x="51806" y="689306"/>
                </a:cubicBezTo>
                <a:cubicBezTo>
                  <a:pt x="85186" y="542495"/>
                  <a:pt x="217172" y="443684"/>
                  <a:pt x="362049" y="446831"/>
                </a:cubicBezTo>
                <a:close/>
                <a:moveTo>
                  <a:pt x="688320" y="0"/>
                </a:moveTo>
                <a:lnTo>
                  <a:pt x="5442022" y="0"/>
                </a:lnTo>
                <a:lnTo>
                  <a:pt x="7726675" y="0"/>
                </a:lnTo>
                <a:lnTo>
                  <a:pt x="7726675" y="988372"/>
                </a:lnTo>
                <a:lnTo>
                  <a:pt x="7726675" y="6858000"/>
                </a:lnTo>
                <a:lnTo>
                  <a:pt x="4265234" y="6858000"/>
                </a:lnTo>
                <a:lnTo>
                  <a:pt x="4167452" y="6648946"/>
                </a:lnTo>
                <a:cubicBezTo>
                  <a:pt x="4064668" y="6438534"/>
                  <a:pt x="3951418" y="6237194"/>
                  <a:pt x="3802376" y="6067515"/>
                </a:cubicBezTo>
                <a:cubicBezTo>
                  <a:pt x="3433898" y="5648543"/>
                  <a:pt x="2855445" y="5560200"/>
                  <a:pt x="2314714" y="5492960"/>
                </a:cubicBezTo>
                <a:cubicBezTo>
                  <a:pt x="1689319" y="5415368"/>
                  <a:pt x="1105502" y="5269445"/>
                  <a:pt x="626568" y="4822392"/>
                </a:cubicBezTo>
                <a:cubicBezTo>
                  <a:pt x="42544" y="4277286"/>
                  <a:pt x="59772" y="3691233"/>
                  <a:pt x="462831" y="3184007"/>
                </a:cubicBezTo>
                <a:cubicBezTo>
                  <a:pt x="688845" y="2899538"/>
                  <a:pt x="972083" y="2660548"/>
                  <a:pt x="1228189" y="2399566"/>
                </a:cubicBezTo>
                <a:cubicBezTo>
                  <a:pt x="1460698" y="2161897"/>
                  <a:pt x="1522193" y="1866062"/>
                  <a:pt x="1384674" y="1566341"/>
                </a:cubicBezTo>
                <a:cubicBezTo>
                  <a:pt x="1239184" y="1249484"/>
                  <a:pt x="1095206" y="930335"/>
                  <a:pt x="922279" y="628332"/>
                </a:cubicBezTo>
                <a:cubicBezTo>
                  <a:pt x="805583" y="424593"/>
                  <a:pt x="731712" y="225291"/>
                  <a:pt x="693729" y="33341"/>
                </a:cubicBezTo>
                <a:close/>
              </a:path>
            </a:pathLst>
          </a:custGeom>
        </p:spPr>
      </p:pic>
    </p:spTree>
    <p:extLst>
      <p:ext uri="{BB962C8B-B14F-4D97-AF65-F5344CB8AC3E}">
        <p14:creationId xmlns:p14="http://schemas.microsoft.com/office/powerpoint/2010/main" val="13645665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69BB5-BA99-391A-4648-86092FBE2510}"/>
              </a:ext>
            </a:extLst>
          </p:cNvPr>
          <p:cNvSpPr>
            <a:spLocks noGrp="1"/>
          </p:cNvSpPr>
          <p:nvPr>
            <p:ph type="title"/>
          </p:nvPr>
        </p:nvSpPr>
        <p:spPr/>
        <p:txBody>
          <a:bodyPr/>
          <a:lstStyle/>
          <a:p>
            <a:r>
              <a:rPr lang="en-AU" dirty="0"/>
              <a:t>GIT Repository</a:t>
            </a:r>
          </a:p>
        </p:txBody>
      </p:sp>
      <p:sp>
        <p:nvSpPr>
          <p:cNvPr id="3" name="Content Placeholder 2">
            <a:extLst>
              <a:ext uri="{FF2B5EF4-FFF2-40B4-BE49-F238E27FC236}">
                <a16:creationId xmlns:a16="http://schemas.microsoft.com/office/drawing/2014/main" id="{CC0B5668-1967-F35B-47DC-78F4A984B81A}"/>
              </a:ext>
            </a:extLst>
          </p:cNvPr>
          <p:cNvSpPr>
            <a:spLocks noGrp="1"/>
          </p:cNvSpPr>
          <p:nvPr>
            <p:ph idx="1"/>
          </p:nvPr>
        </p:nvSpPr>
        <p:spPr/>
        <p:txBody>
          <a:bodyPr/>
          <a:lstStyle/>
          <a:p>
            <a:r>
              <a:rPr lang="en-AU" dirty="0">
                <a:hlinkClick r:id="rId2"/>
              </a:rPr>
              <a:t>https://github.com/Tirth-7424/Week7-CTI.git</a:t>
            </a:r>
            <a:endParaRPr lang="en-AU" dirty="0"/>
          </a:p>
          <a:p>
            <a:r>
              <a:rPr lang="en-AU" dirty="0">
                <a:hlinkClick r:id="rId3"/>
              </a:rPr>
              <a:t>git@github.com:Tirth-7424/Week7-CTI.git</a:t>
            </a:r>
            <a:endParaRPr lang="en-AU" dirty="0"/>
          </a:p>
          <a:p>
            <a:r>
              <a:rPr lang="en-US" dirty="0" err="1"/>
              <a:t>gh</a:t>
            </a:r>
            <a:r>
              <a:rPr lang="en-US" dirty="0"/>
              <a:t> repo clone Tirth-7424/Week7-CTI</a:t>
            </a:r>
          </a:p>
          <a:p>
            <a:r>
              <a:rPr lang="en-US" dirty="0"/>
              <a:t>Tools used further in scans:</a:t>
            </a:r>
          </a:p>
          <a:p>
            <a:pPr marL="457200" indent="-457200">
              <a:buAutoNum type="arabicPeriod"/>
            </a:pPr>
            <a:r>
              <a:rPr lang="en-US" dirty="0"/>
              <a:t>Nessus</a:t>
            </a:r>
          </a:p>
          <a:p>
            <a:pPr marL="457200" indent="-457200">
              <a:buAutoNum type="arabicPeriod"/>
            </a:pPr>
            <a:r>
              <a:rPr lang="en-US" dirty="0"/>
              <a:t>Waf00f</a:t>
            </a:r>
          </a:p>
          <a:p>
            <a:pPr marL="457200" indent="-457200">
              <a:buAutoNum type="arabicPeriod"/>
            </a:pPr>
            <a:r>
              <a:rPr lang="en-US" dirty="0"/>
              <a:t>Legion</a:t>
            </a:r>
          </a:p>
          <a:p>
            <a:pPr marL="457200" indent="-457200">
              <a:buAutoNum type="arabicPeriod"/>
            </a:pPr>
            <a:r>
              <a:rPr lang="en-AU" dirty="0" err="1"/>
              <a:t>Nikto</a:t>
            </a:r>
            <a:endParaRPr lang="en-AU" dirty="0"/>
          </a:p>
          <a:p>
            <a:endParaRPr lang="en-AU" dirty="0"/>
          </a:p>
        </p:txBody>
      </p:sp>
    </p:spTree>
    <p:extLst>
      <p:ext uri="{BB962C8B-B14F-4D97-AF65-F5344CB8AC3E}">
        <p14:creationId xmlns:p14="http://schemas.microsoft.com/office/powerpoint/2010/main" val="2017973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47E7A-D5C5-6D05-C279-8503861BC213}"/>
              </a:ext>
            </a:extLst>
          </p:cNvPr>
          <p:cNvSpPr>
            <a:spLocks noGrp="1"/>
          </p:cNvSpPr>
          <p:nvPr>
            <p:ph type="title"/>
          </p:nvPr>
        </p:nvSpPr>
        <p:spPr/>
        <p:txBody>
          <a:bodyPr/>
          <a:lstStyle/>
          <a:p>
            <a:r>
              <a:rPr lang="en-AU" dirty="0"/>
              <a:t>Techniques used by Blackcat</a:t>
            </a:r>
          </a:p>
        </p:txBody>
      </p:sp>
      <p:sp>
        <p:nvSpPr>
          <p:cNvPr id="3" name="Content Placeholder 2">
            <a:extLst>
              <a:ext uri="{FF2B5EF4-FFF2-40B4-BE49-F238E27FC236}">
                <a16:creationId xmlns:a16="http://schemas.microsoft.com/office/drawing/2014/main" id="{58F1DC65-9B57-875D-2EE9-77C69E37BB46}"/>
              </a:ext>
            </a:extLst>
          </p:cNvPr>
          <p:cNvSpPr>
            <a:spLocks noGrp="1"/>
          </p:cNvSpPr>
          <p:nvPr>
            <p:ph idx="1"/>
          </p:nvPr>
        </p:nvSpPr>
        <p:spPr/>
        <p:txBody>
          <a:bodyPr/>
          <a:lstStyle/>
          <a:p>
            <a:r>
              <a:rPr lang="en-AU" dirty="0"/>
              <a:t>Before jumping into directly prioritising the vulns, it is important for us to understand which techniques are used by </a:t>
            </a:r>
            <a:r>
              <a:rPr lang="en-AU" dirty="0" err="1"/>
              <a:t>blackcat</a:t>
            </a:r>
            <a:r>
              <a:rPr lang="en-AU" dirty="0"/>
              <a:t>:</a:t>
            </a:r>
          </a:p>
          <a:p>
            <a:pPr marL="457200" indent="-457200">
              <a:buAutoNum type="arabicPeriod"/>
            </a:pPr>
            <a:r>
              <a:rPr lang="en-AU" dirty="0"/>
              <a:t>T1548 </a:t>
            </a:r>
          </a:p>
          <a:p>
            <a:pPr marL="457200" indent="-457200">
              <a:buAutoNum type="arabicPeriod"/>
            </a:pPr>
            <a:r>
              <a:rPr lang="en-AU" dirty="0"/>
              <a:t>T1134</a:t>
            </a:r>
          </a:p>
          <a:p>
            <a:pPr marL="457200" indent="-457200">
              <a:buAutoNum type="arabicPeriod"/>
            </a:pPr>
            <a:r>
              <a:rPr lang="en-AU" dirty="0"/>
              <a:t>T1087</a:t>
            </a:r>
          </a:p>
          <a:p>
            <a:pPr marL="457200" indent="-457200">
              <a:buAutoNum type="arabicPeriod"/>
            </a:pPr>
            <a:r>
              <a:rPr lang="en-AU" dirty="0"/>
              <a:t>T1059</a:t>
            </a:r>
          </a:p>
          <a:p>
            <a:pPr marL="457200" indent="-457200">
              <a:buAutoNum type="arabicPeriod"/>
            </a:pPr>
            <a:r>
              <a:rPr lang="en-AU" dirty="0"/>
              <a:t>T1486</a:t>
            </a:r>
          </a:p>
          <a:p>
            <a:pPr marL="457200" indent="-457200">
              <a:buAutoNum type="arabicPeriod"/>
            </a:pPr>
            <a:r>
              <a:rPr lang="en-AU" dirty="0"/>
              <a:t>T1491</a:t>
            </a:r>
          </a:p>
          <a:p>
            <a:pPr marL="457200" indent="-457200">
              <a:buAutoNum type="arabicPeriod"/>
            </a:pPr>
            <a:r>
              <a:rPr lang="en-AU" dirty="0"/>
              <a:t>T1561</a:t>
            </a:r>
          </a:p>
          <a:p>
            <a:endParaRPr lang="en-AU" dirty="0"/>
          </a:p>
        </p:txBody>
      </p:sp>
      <p:sp>
        <p:nvSpPr>
          <p:cNvPr id="5" name="TextBox 4">
            <a:extLst>
              <a:ext uri="{FF2B5EF4-FFF2-40B4-BE49-F238E27FC236}">
                <a16:creationId xmlns:a16="http://schemas.microsoft.com/office/drawing/2014/main" id="{74CC0E24-C06F-450F-57A6-C43C394A0193}"/>
              </a:ext>
            </a:extLst>
          </p:cNvPr>
          <p:cNvSpPr txBox="1"/>
          <p:nvPr/>
        </p:nvSpPr>
        <p:spPr>
          <a:xfrm>
            <a:off x="2360971" y="2816942"/>
            <a:ext cx="1526458" cy="3693319"/>
          </a:xfrm>
          <a:prstGeom prst="rect">
            <a:avLst/>
          </a:prstGeom>
          <a:noFill/>
        </p:spPr>
        <p:txBody>
          <a:bodyPr wrap="square" rtlCol="0">
            <a:spAutoFit/>
          </a:bodyPr>
          <a:lstStyle/>
          <a:p>
            <a:r>
              <a:rPr lang="en-AU" dirty="0"/>
              <a:t>8. T1083</a:t>
            </a:r>
          </a:p>
          <a:p>
            <a:r>
              <a:rPr lang="en-AU" dirty="0"/>
              <a:t>9. T1222</a:t>
            </a:r>
          </a:p>
          <a:p>
            <a:r>
              <a:rPr lang="en-AU" dirty="0"/>
              <a:t>10. T1070</a:t>
            </a:r>
          </a:p>
          <a:p>
            <a:r>
              <a:rPr lang="en-AU" dirty="0"/>
              <a:t>11. T1490</a:t>
            </a:r>
          </a:p>
          <a:p>
            <a:r>
              <a:rPr lang="en-AU" dirty="0"/>
              <a:t>12. T1570</a:t>
            </a:r>
          </a:p>
          <a:p>
            <a:r>
              <a:rPr lang="en-AU" dirty="0"/>
              <a:t>13. T1112</a:t>
            </a:r>
          </a:p>
          <a:p>
            <a:r>
              <a:rPr lang="en-AU" dirty="0"/>
              <a:t>14. T1135</a:t>
            </a:r>
          </a:p>
          <a:p>
            <a:r>
              <a:rPr lang="en-AU" dirty="0"/>
              <a:t>15. T1069</a:t>
            </a:r>
          </a:p>
          <a:p>
            <a:r>
              <a:rPr lang="en-AU" dirty="0"/>
              <a:t>16. T1018</a:t>
            </a:r>
          </a:p>
          <a:p>
            <a:r>
              <a:rPr lang="en-AU" dirty="0"/>
              <a:t>17. T1489</a:t>
            </a:r>
          </a:p>
          <a:p>
            <a:pPr marL="342900" indent="-342900">
              <a:buAutoNum type="arabicPeriod" startAt="18"/>
            </a:pPr>
            <a:r>
              <a:rPr lang="en-AU" dirty="0"/>
              <a:t>T1082</a:t>
            </a:r>
          </a:p>
          <a:p>
            <a:pPr marL="342900" indent="-342900">
              <a:buAutoNum type="arabicPeriod" startAt="18"/>
            </a:pPr>
            <a:r>
              <a:rPr lang="en-AU" dirty="0"/>
              <a:t> T1033</a:t>
            </a:r>
          </a:p>
          <a:p>
            <a:pPr marL="342900" indent="-342900">
              <a:buAutoNum type="arabicPeriod" startAt="18"/>
            </a:pPr>
            <a:r>
              <a:rPr lang="en-AU" dirty="0"/>
              <a:t> T1047</a:t>
            </a:r>
          </a:p>
        </p:txBody>
      </p:sp>
    </p:spTree>
    <p:extLst>
      <p:ext uri="{BB962C8B-B14F-4D97-AF65-F5344CB8AC3E}">
        <p14:creationId xmlns:p14="http://schemas.microsoft.com/office/powerpoint/2010/main" val="1241566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400E7-2FB4-501B-45B8-2C89760D2CF1}"/>
              </a:ext>
            </a:extLst>
          </p:cNvPr>
          <p:cNvSpPr>
            <a:spLocks noGrp="1"/>
          </p:cNvSpPr>
          <p:nvPr>
            <p:ph type="title"/>
          </p:nvPr>
        </p:nvSpPr>
        <p:spPr/>
        <p:txBody>
          <a:bodyPr/>
          <a:lstStyle/>
          <a:p>
            <a:r>
              <a:rPr lang="en-AU" dirty="0"/>
              <a:t>Let find our first priority Vulnerability</a:t>
            </a:r>
          </a:p>
        </p:txBody>
      </p:sp>
      <p:graphicFrame>
        <p:nvGraphicFramePr>
          <p:cNvPr id="5" name="Table 5">
            <a:extLst>
              <a:ext uri="{FF2B5EF4-FFF2-40B4-BE49-F238E27FC236}">
                <a16:creationId xmlns:a16="http://schemas.microsoft.com/office/drawing/2014/main" id="{9149FD94-606F-6807-F53A-D15E89D6A413}"/>
              </a:ext>
            </a:extLst>
          </p:cNvPr>
          <p:cNvGraphicFramePr>
            <a:graphicFrameLocks noGrp="1"/>
          </p:cNvGraphicFramePr>
          <p:nvPr>
            <p:ph idx="1"/>
            <p:extLst>
              <p:ext uri="{D42A27DB-BD31-4B8C-83A1-F6EECF244321}">
                <p14:modId xmlns:p14="http://schemas.microsoft.com/office/powerpoint/2010/main" val="694162151"/>
              </p:ext>
            </p:extLst>
          </p:nvPr>
        </p:nvGraphicFramePr>
        <p:xfrm>
          <a:off x="609600" y="2106613"/>
          <a:ext cx="10972800" cy="741680"/>
        </p:xfrm>
        <a:graphic>
          <a:graphicData uri="http://schemas.openxmlformats.org/drawingml/2006/table">
            <a:tbl>
              <a:tblPr firstRow="1" bandRow="1">
                <a:tableStyleId>{5C22544A-7EE6-4342-B048-85BDC9FD1C3A}</a:tableStyleId>
              </a:tblPr>
              <a:tblGrid>
                <a:gridCol w="2194560">
                  <a:extLst>
                    <a:ext uri="{9D8B030D-6E8A-4147-A177-3AD203B41FA5}">
                      <a16:colId xmlns:a16="http://schemas.microsoft.com/office/drawing/2014/main" val="3271989638"/>
                    </a:ext>
                  </a:extLst>
                </a:gridCol>
                <a:gridCol w="2194560">
                  <a:extLst>
                    <a:ext uri="{9D8B030D-6E8A-4147-A177-3AD203B41FA5}">
                      <a16:colId xmlns:a16="http://schemas.microsoft.com/office/drawing/2014/main" val="1790792467"/>
                    </a:ext>
                  </a:extLst>
                </a:gridCol>
                <a:gridCol w="2194560">
                  <a:extLst>
                    <a:ext uri="{9D8B030D-6E8A-4147-A177-3AD203B41FA5}">
                      <a16:colId xmlns:a16="http://schemas.microsoft.com/office/drawing/2014/main" val="16479781"/>
                    </a:ext>
                  </a:extLst>
                </a:gridCol>
                <a:gridCol w="2194560">
                  <a:extLst>
                    <a:ext uri="{9D8B030D-6E8A-4147-A177-3AD203B41FA5}">
                      <a16:colId xmlns:a16="http://schemas.microsoft.com/office/drawing/2014/main" val="383964984"/>
                    </a:ext>
                  </a:extLst>
                </a:gridCol>
                <a:gridCol w="2194560">
                  <a:extLst>
                    <a:ext uri="{9D8B030D-6E8A-4147-A177-3AD203B41FA5}">
                      <a16:colId xmlns:a16="http://schemas.microsoft.com/office/drawing/2014/main" val="2346480713"/>
                    </a:ext>
                  </a:extLst>
                </a:gridCol>
              </a:tblGrid>
              <a:tr h="370840">
                <a:tc>
                  <a:txBody>
                    <a:bodyPr/>
                    <a:lstStyle/>
                    <a:p>
                      <a:r>
                        <a:rPr lang="en-AU" dirty="0"/>
                        <a:t>CVE no.</a:t>
                      </a:r>
                    </a:p>
                  </a:txBody>
                  <a:tcPr/>
                </a:tc>
                <a:tc>
                  <a:txBody>
                    <a:bodyPr/>
                    <a:lstStyle/>
                    <a:p>
                      <a:r>
                        <a:rPr lang="en-AU" dirty="0"/>
                        <a:t>CWE no.</a:t>
                      </a:r>
                    </a:p>
                  </a:txBody>
                  <a:tcPr/>
                </a:tc>
                <a:tc>
                  <a:txBody>
                    <a:bodyPr/>
                    <a:lstStyle/>
                    <a:p>
                      <a:r>
                        <a:rPr lang="en-AU" dirty="0"/>
                        <a:t>CAPEC ID</a:t>
                      </a:r>
                    </a:p>
                  </a:txBody>
                  <a:tcPr/>
                </a:tc>
                <a:tc>
                  <a:txBody>
                    <a:bodyPr/>
                    <a:lstStyle/>
                    <a:p>
                      <a:r>
                        <a:rPr lang="en-AU" dirty="0"/>
                        <a:t>Attack ID</a:t>
                      </a:r>
                    </a:p>
                  </a:txBody>
                  <a:tcPr/>
                </a:tc>
                <a:tc>
                  <a:txBody>
                    <a:bodyPr/>
                    <a:lstStyle/>
                    <a:p>
                      <a:r>
                        <a:rPr lang="en-AU" dirty="0"/>
                        <a:t>Blackcat </a:t>
                      </a:r>
                    </a:p>
                  </a:txBody>
                  <a:tcPr/>
                </a:tc>
                <a:extLst>
                  <a:ext uri="{0D108BD9-81ED-4DB2-BD59-A6C34878D82A}">
                    <a16:rowId xmlns:a16="http://schemas.microsoft.com/office/drawing/2014/main" val="2163254633"/>
                  </a:ext>
                </a:extLst>
              </a:tr>
              <a:tr h="370840">
                <a:tc>
                  <a:txBody>
                    <a:bodyPr/>
                    <a:lstStyle/>
                    <a:p>
                      <a:r>
                        <a:rPr lang="en-AU" dirty="0"/>
                        <a:t>CVE-2019-1109</a:t>
                      </a:r>
                    </a:p>
                  </a:txBody>
                  <a:tcPr/>
                </a:tc>
                <a:tc>
                  <a:txBody>
                    <a:bodyPr/>
                    <a:lstStyle/>
                    <a:p>
                      <a:r>
                        <a:rPr lang="en-AU" dirty="0"/>
                        <a:t>CWE-20</a:t>
                      </a:r>
                    </a:p>
                  </a:txBody>
                  <a:tcPr/>
                </a:tc>
                <a:tc>
                  <a:txBody>
                    <a:bodyPr/>
                    <a:lstStyle/>
                    <a:p>
                      <a:r>
                        <a:rPr lang="en-AU" dirty="0"/>
                        <a:t>CAPEC-104</a:t>
                      </a:r>
                    </a:p>
                  </a:txBody>
                  <a:tcPr/>
                </a:tc>
                <a:tc>
                  <a:txBody>
                    <a:bodyPr/>
                    <a:lstStyle/>
                    <a:p>
                      <a:r>
                        <a:rPr lang="en-AU" dirty="0"/>
                        <a:t>1548</a:t>
                      </a:r>
                    </a:p>
                  </a:txBody>
                  <a:tcPr/>
                </a:tc>
                <a:tc>
                  <a:txBody>
                    <a:bodyPr/>
                    <a:lstStyle/>
                    <a:p>
                      <a:r>
                        <a:rPr lang="en-AU" dirty="0"/>
                        <a:t>YES</a:t>
                      </a:r>
                    </a:p>
                  </a:txBody>
                  <a:tcPr/>
                </a:tc>
                <a:extLst>
                  <a:ext uri="{0D108BD9-81ED-4DB2-BD59-A6C34878D82A}">
                    <a16:rowId xmlns:a16="http://schemas.microsoft.com/office/drawing/2014/main" val="3903719178"/>
                  </a:ext>
                </a:extLst>
              </a:tr>
            </a:tbl>
          </a:graphicData>
        </a:graphic>
      </p:graphicFrame>
      <p:sp>
        <p:nvSpPr>
          <p:cNvPr id="6" name="TextBox 5">
            <a:extLst>
              <a:ext uri="{FF2B5EF4-FFF2-40B4-BE49-F238E27FC236}">
                <a16:creationId xmlns:a16="http://schemas.microsoft.com/office/drawing/2014/main" id="{F9E71AEF-D915-8CE5-F2F4-C4DBA86E3FDF}"/>
              </a:ext>
            </a:extLst>
          </p:cNvPr>
          <p:cNvSpPr txBox="1"/>
          <p:nvPr/>
        </p:nvSpPr>
        <p:spPr>
          <a:xfrm>
            <a:off x="609600" y="2848293"/>
            <a:ext cx="10972800" cy="2585323"/>
          </a:xfrm>
          <a:prstGeom prst="rect">
            <a:avLst/>
          </a:prstGeom>
          <a:noFill/>
        </p:spPr>
        <p:txBody>
          <a:bodyPr wrap="square" rtlCol="0">
            <a:spAutoFit/>
          </a:bodyPr>
          <a:lstStyle/>
          <a:p>
            <a:r>
              <a:rPr lang="en-AU" dirty="0"/>
              <a:t>Description:</a:t>
            </a:r>
          </a:p>
          <a:p>
            <a:r>
              <a:rPr lang="en-AU" dirty="0"/>
              <a:t>After going in </a:t>
            </a:r>
            <a:r>
              <a:rPr lang="en-AU" dirty="0" err="1"/>
              <a:t>wazuh</a:t>
            </a:r>
            <a:r>
              <a:rPr lang="en-AU" dirty="0"/>
              <a:t> and looking for a critical vulnerability, I found CVE-2019-1109. </a:t>
            </a:r>
          </a:p>
          <a:p>
            <a:r>
              <a:rPr lang="en-AU" dirty="0"/>
              <a:t>I connected the CVE number to CWE number and traced the </a:t>
            </a:r>
            <a:r>
              <a:rPr lang="en-AU" dirty="0" err="1"/>
              <a:t>capec</a:t>
            </a:r>
            <a:r>
              <a:rPr lang="en-AU" dirty="0"/>
              <a:t> number, there were many </a:t>
            </a:r>
            <a:r>
              <a:rPr lang="en-AU" dirty="0" err="1"/>
              <a:t>capec</a:t>
            </a:r>
            <a:r>
              <a:rPr lang="en-AU" dirty="0"/>
              <a:t> ID available but after checking all the IDs, I found technique 1548 being used in CAPEC-104. This vulnerability does cross zone scripting it has parent </a:t>
            </a:r>
            <a:r>
              <a:rPr lang="en-AU" dirty="0" err="1"/>
              <a:t>capec</a:t>
            </a:r>
            <a:r>
              <a:rPr lang="en-AU" dirty="0"/>
              <a:t> which does privilege the escalation by using T1548. </a:t>
            </a:r>
          </a:p>
          <a:p>
            <a:endParaRPr lang="en-AU" dirty="0"/>
          </a:p>
          <a:p>
            <a:r>
              <a:rPr lang="en-AU" dirty="0"/>
              <a:t>Hence, this vulnerability should be prioritised to specifically be safe from </a:t>
            </a:r>
            <a:r>
              <a:rPr lang="en-AU" dirty="0" err="1"/>
              <a:t>BlackCat</a:t>
            </a:r>
            <a:r>
              <a:rPr lang="en-AU" dirty="0"/>
              <a:t> ransomware.</a:t>
            </a:r>
          </a:p>
          <a:p>
            <a:endParaRPr lang="en-AU" dirty="0"/>
          </a:p>
        </p:txBody>
      </p:sp>
    </p:spTree>
    <p:extLst>
      <p:ext uri="{BB962C8B-B14F-4D97-AF65-F5344CB8AC3E}">
        <p14:creationId xmlns:p14="http://schemas.microsoft.com/office/powerpoint/2010/main" val="1376096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DB95-6FE0-58E4-DF2F-CB7524AE78C2}"/>
              </a:ext>
            </a:extLst>
          </p:cNvPr>
          <p:cNvSpPr>
            <a:spLocks noGrp="1"/>
          </p:cNvSpPr>
          <p:nvPr>
            <p:ph type="title"/>
          </p:nvPr>
        </p:nvSpPr>
        <p:spPr/>
        <p:txBody>
          <a:bodyPr/>
          <a:lstStyle/>
          <a:p>
            <a:r>
              <a:rPr lang="en-AU" dirty="0"/>
              <a:t>Proof for first </a:t>
            </a:r>
            <a:r>
              <a:rPr lang="en-AU" dirty="0" err="1"/>
              <a:t>priortization</a:t>
            </a:r>
            <a:endParaRPr lang="en-AU" dirty="0"/>
          </a:p>
        </p:txBody>
      </p:sp>
      <p:pic>
        <p:nvPicPr>
          <p:cNvPr id="5" name="Content Placeholder 4" descr="A screenshot of a computer&#10;&#10;Description automatically generated">
            <a:extLst>
              <a:ext uri="{FF2B5EF4-FFF2-40B4-BE49-F238E27FC236}">
                <a16:creationId xmlns:a16="http://schemas.microsoft.com/office/drawing/2014/main" id="{A56B45E6-7F29-C5FB-B8A0-344BCB3C41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883347"/>
            <a:ext cx="4015840" cy="2258910"/>
          </a:xfrm>
        </p:spPr>
      </p:pic>
      <p:pic>
        <p:nvPicPr>
          <p:cNvPr id="7" name="Picture 6">
            <a:extLst>
              <a:ext uri="{FF2B5EF4-FFF2-40B4-BE49-F238E27FC236}">
                <a16:creationId xmlns:a16="http://schemas.microsoft.com/office/drawing/2014/main" id="{B8E70AFD-8943-A41A-67B2-CEBE855D832A}"/>
              </a:ext>
            </a:extLst>
          </p:cNvPr>
          <p:cNvPicPr>
            <a:picLocks noChangeAspect="1"/>
          </p:cNvPicPr>
          <p:nvPr/>
        </p:nvPicPr>
        <p:blipFill>
          <a:blip r:embed="rId3"/>
          <a:stretch>
            <a:fillRect/>
          </a:stretch>
        </p:blipFill>
        <p:spPr>
          <a:xfrm>
            <a:off x="7566560" y="1883347"/>
            <a:ext cx="4015840" cy="2258910"/>
          </a:xfrm>
          <a:prstGeom prst="rect">
            <a:avLst/>
          </a:prstGeom>
        </p:spPr>
      </p:pic>
      <p:pic>
        <p:nvPicPr>
          <p:cNvPr id="9" name="Picture 8">
            <a:extLst>
              <a:ext uri="{FF2B5EF4-FFF2-40B4-BE49-F238E27FC236}">
                <a16:creationId xmlns:a16="http://schemas.microsoft.com/office/drawing/2014/main" id="{CC8C7FDA-3124-A31A-8FB5-6960A0C29B5C}"/>
              </a:ext>
            </a:extLst>
          </p:cNvPr>
          <p:cNvPicPr>
            <a:picLocks noChangeAspect="1"/>
          </p:cNvPicPr>
          <p:nvPr/>
        </p:nvPicPr>
        <p:blipFill>
          <a:blip r:embed="rId4"/>
          <a:stretch>
            <a:fillRect/>
          </a:stretch>
        </p:blipFill>
        <p:spPr>
          <a:xfrm>
            <a:off x="7566559" y="4595554"/>
            <a:ext cx="4015841" cy="2262446"/>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D7F2B0E7-2F69-A727-E37A-EF4AEBED76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 y="4568876"/>
            <a:ext cx="4015840" cy="2258910"/>
          </a:xfrm>
          <a:prstGeom prst="rect">
            <a:avLst/>
          </a:prstGeom>
        </p:spPr>
      </p:pic>
      <p:cxnSp>
        <p:nvCxnSpPr>
          <p:cNvPr id="13" name="Straight Arrow Connector 12">
            <a:extLst>
              <a:ext uri="{FF2B5EF4-FFF2-40B4-BE49-F238E27FC236}">
                <a16:creationId xmlns:a16="http://schemas.microsoft.com/office/drawing/2014/main" id="{15D5C2BB-A044-C1FA-7596-FBE88B39A58F}"/>
              </a:ext>
            </a:extLst>
          </p:cNvPr>
          <p:cNvCxnSpPr>
            <a:cxnSpLocks/>
            <a:stCxn id="5" idx="3"/>
            <a:endCxn id="7" idx="1"/>
          </p:cNvCxnSpPr>
          <p:nvPr/>
        </p:nvCxnSpPr>
        <p:spPr>
          <a:xfrm>
            <a:off x="4625440" y="3012802"/>
            <a:ext cx="29411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ACC914F-E16C-D422-577E-F75F4F8780A4}"/>
              </a:ext>
            </a:extLst>
          </p:cNvPr>
          <p:cNvCxnSpPr>
            <a:stCxn id="7" idx="2"/>
            <a:endCxn id="9" idx="0"/>
          </p:cNvCxnSpPr>
          <p:nvPr/>
        </p:nvCxnSpPr>
        <p:spPr>
          <a:xfrm>
            <a:off x="9574480" y="4142257"/>
            <a:ext cx="0" cy="453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7C05671-3430-C340-7798-010AED992E5F}"/>
              </a:ext>
            </a:extLst>
          </p:cNvPr>
          <p:cNvCxnSpPr>
            <a:stCxn id="9" idx="1"/>
            <a:endCxn id="11" idx="3"/>
          </p:cNvCxnSpPr>
          <p:nvPr/>
        </p:nvCxnSpPr>
        <p:spPr>
          <a:xfrm flipH="1" flipV="1">
            <a:off x="4625440" y="5698331"/>
            <a:ext cx="2941119" cy="284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6989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DE57F-25DA-60D4-0E4F-257EDD34D209}"/>
              </a:ext>
            </a:extLst>
          </p:cNvPr>
          <p:cNvSpPr>
            <a:spLocks noGrp="1"/>
          </p:cNvSpPr>
          <p:nvPr>
            <p:ph type="title"/>
          </p:nvPr>
        </p:nvSpPr>
        <p:spPr/>
        <p:txBody>
          <a:bodyPr/>
          <a:lstStyle/>
          <a:p>
            <a:r>
              <a:rPr lang="en-AU"/>
              <a:t>Second </a:t>
            </a:r>
            <a:r>
              <a:rPr lang="en-AU" dirty="0"/>
              <a:t>vulnerability for prioritization</a:t>
            </a:r>
          </a:p>
        </p:txBody>
      </p:sp>
      <p:graphicFrame>
        <p:nvGraphicFramePr>
          <p:cNvPr id="4" name="Table 4">
            <a:extLst>
              <a:ext uri="{FF2B5EF4-FFF2-40B4-BE49-F238E27FC236}">
                <a16:creationId xmlns:a16="http://schemas.microsoft.com/office/drawing/2014/main" id="{BF27895E-9EAC-F28A-950D-3CB22B9E59EA}"/>
              </a:ext>
            </a:extLst>
          </p:cNvPr>
          <p:cNvGraphicFramePr>
            <a:graphicFrameLocks noGrp="1"/>
          </p:cNvGraphicFramePr>
          <p:nvPr>
            <p:ph idx="1"/>
            <p:extLst>
              <p:ext uri="{D42A27DB-BD31-4B8C-83A1-F6EECF244321}">
                <p14:modId xmlns:p14="http://schemas.microsoft.com/office/powerpoint/2010/main" val="3104127331"/>
              </p:ext>
            </p:extLst>
          </p:nvPr>
        </p:nvGraphicFramePr>
        <p:xfrm>
          <a:off x="609600" y="2106613"/>
          <a:ext cx="10972800" cy="74168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2277961908"/>
                    </a:ext>
                  </a:extLst>
                </a:gridCol>
                <a:gridCol w="2743200">
                  <a:extLst>
                    <a:ext uri="{9D8B030D-6E8A-4147-A177-3AD203B41FA5}">
                      <a16:colId xmlns:a16="http://schemas.microsoft.com/office/drawing/2014/main" val="1094896570"/>
                    </a:ext>
                  </a:extLst>
                </a:gridCol>
                <a:gridCol w="2743200">
                  <a:extLst>
                    <a:ext uri="{9D8B030D-6E8A-4147-A177-3AD203B41FA5}">
                      <a16:colId xmlns:a16="http://schemas.microsoft.com/office/drawing/2014/main" val="3717993619"/>
                    </a:ext>
                  </a:extLst>
                </a:gridCol>
                <a:gridCol w="2743200">
                  <a:extLst>
                    <a:ext uri="{9D8B030D-6E8A-4147-A177-3AD203B41FA5}">
                      <a16:colId xmlns:a16="http://schemas.microsoft.com/office/drawing/2014/main" val="1587541523"/>
                    </a:ext>
                  </a:extLst>
                </a:gridCol>
              </a:tblGrid>
              <a:tr h="370840">
                <a:tc>
                  <a:txBody>
                    <a:bodyPr/>
                    <a:lstStyle/>
                    <a:p>
                      <a:r>
                        <a:rPr lang="en-AU" dirty="0"/>
                        <a:t>CVE</a:t>
                      </a:r>
                    </a:p>
                  </a:txBody>
                  <a:tcPr/>
                </a:tc>
                <a:tc>
                  <a:txBody>
                    <a:bodyPr/>
                    <a:lstStyle/>
                    <a:p>
                      <a:r>
                        <a:rPr lang="en-AU" dirty="0"/>
                        <a:t>CWE</a:t>
                      </a:r>
                    </a:p>
                  </a:txBody>
                  <a:tcPr/>
                </a:tc>
                <a:tc>
                  <a:txBody>
                    <a:bodyPr/>
                    <a:lstStyle/>
                    <a:p>
                      <a:r>
                        <a:rPr lang="en-AU" dirty="0"/>
                        <a:t>ATTACK ID</a:t>
                      </a:r>
                    </a:p>
                  </a:txBody>
                  <a:tcPr/>
                </a:tc>
                <a:tc>
                  <a:txBody>
                    <a:bodyPr/>
                    <a:lstStyle/>
                    <a:p>
                      <a:r>
                        <a:rPr lang="en-AU" dirty="0"/>
                        <a:t>Black Cat</a:t>
                      </a:r>
                    </a:p>
                  </a:txBody>
                  <a:tcPr/>
                </a:tc>
                <a:extLst>
                  <a:ext uri="{0D108BD9-81ED-4DB2-BD59-A6C34878D82A}">
                    <a16:rowId xmlns:a16="http://schemas.microsoft.com/office/drawing/2014/main" val="1700180184"/>
                  </a:ext>
                </a:extLst>
              </a:tr>
              <a:tr h="370840">
                <a:tc>
                  <a:txBody>
                    <a:bodyPr/>
                    <a:lstStyle/>
                    <a:p>
                      <a:r>
                        <a:rPr lang="en-AU" dirty="0"/>
                        <a:t>CVE-2020-16949</a:t>
                      </a:r>
                    </a:p>
                  </a:txBody>
                  <a:tcPr/>
                </a:tc>
                <a:tc>
                  <a:txBody>
                    <a:bodyPr/>
                    <a:lstStyle/>
                    <a:p>
                      <a:r>
                        <a:rPr lang="en-AU" dirty="0"/>
                        <a:t>CWE-401</a:t>
                      </a:r>
                    </a:p>
                  </a:txBody>
                  <a:tcPr/>
                </a:tc>
                <a:tc>
                  <a:txBody>
                    <a:bodyPr/>
                    <a:lstStyle/>
                    <a:p>
                      <a:r>
                        <a:rPr lang="en-AU" dirty="0"/>
                        <a:t>T1561</a:t>
                      </a:r>
                    </a:p>
                  </a:txBody>
                  <a:tcPr/>
                </a:tc>
                <a:tc>
                  <a:txBody>
                    <a:bodyPr/>
                    <a:lstStyle/>
                    <a:p>
                      <a:r>
                        <a:rPr lang="en-AU" dirty="0"/>
                        <a:t>Yes</a:t>
                      </a:r>
                    </a:p>
                  </a:txBody>
                  <a:tcPr/>
                </a:tc>
                <a:extLst>
                  <a:ext uri="{0D108BD9-81ED-4DB2-BD59-A6C34878D82A}">
                    <a16:rowId xmlns:a16="http://schemas.microsoft.com/office/drawing/2014/main" val="1081917759"/>
                  </a:ext>
                </a:extLst>
              </a:tr>
            </a:tbl>
          </a:graphicData>
        </a:graphic>
      </p:graphicFrame>
      <p:sp>
        <p:nvSpPr>
          <p:cNvPr id="5" name="TextBox 4">
            <a:extLst>
              <a:ext uri="{FF2B5EF4-FFF2-40B4-BE49-F238E27FC236}">
                <a16:creationId xmlns:a16="http://schemas.microsoft.com/office/drawing/2014/main" id="{E81270CE-9070-B4F6-7268-1AA105821FCE}"/>
              </a:ext>
            </a:extLst>
          </p:cNvPr>
          <p:cNvSpPr txBox="1"/>
          <p:nvPr/>
        </p:nvSpPr>
        <p:spPr>
          <a:xfrm>
            <a:off x="609600" y="2848293"/>
            <a:ext cx="10972800" cy="1754326"/>
          </a:xfrm>
          <a:prstGeom prst="rect">
            <a:avLst/>
          </a:prstGeom>
          <a:noFill/>
        </p:spPr>
        <p:txBody>
          <a:bodyPr wrap="square" rtlCol="0">
            <a:spAutoFit/>
          </a:bodyPr>
          <a:lstStyle/>
          <a:p>
            <a:r>
              <a:rPr lang="en-AU" dirty="0"/>
              <a:t>Explanation: This CVE is taken from </a:t>
            </a:r>
            <a:r>
              <a:rPr lang="en-AU" dirty="0" err="1"/>
              <a:t>wazuh</a:t>
            </a:r>
            <a:r>
              <a:rPr lang="en-AU" dirty="0"/>
              <a:t> scan and if we trace it then the CWE results to be CWE-401.</a:t>
            </a:r>
          </a:p>
          <a:p>
            <a:r>
              <a:rPr lang="en-AU" dirty="0"/>
              <a:t>Here, after reading careful information, which gives following information:</a:t>
            </a:r>
          </a:p>
          <a:p>
            <a:r>
              <a:rPr lang="en-US" b="0" i="0" dirty="0">
                <a:solidFill>
                  <a:srgbClr val="000000"/>
                </a:solidFill>
                <a:effectLst/>
                <a:latin typeface="Verdana" panose="020B0604030504040204" pitchFamily="34" charset="0"/>
              </a:rPr>
              <a:t>‘The product does not sufficiently track and release allocated memory after it has been used, which slowly consumes remaining memory.’</a:t>
            </a:r>
          </a:p>
          <a:p>
            <a:r>
              <a:rPr lang="en-AU" dirty="0"/>
              <a:t>The above information matches with the characteristics of T1561, hence we can prioritise that vuln. </a:t>
            </a:r>
          </a:p>
          <a:p>
            <a:endParaRPr lang="en-AU" dirty="0"/>
          </a:p>
        </p:txBody>
      </p:sp>
    </p:spTree>
    <p:extLst>
      <p:ext uri="{BB962C8B-B14F-4D97-AF65-F5344CB8AC3E}">
        <p14:creationId xmlns:p14="http://schemas.microsoft.com/office/powerpoint/2010/main" val="1682665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247C-EDF5-8004-F72C-5A1D0FF5C5DE}"/>
              </a:ext>
            </a:extLst>
          </p:cNvPr>
          <p:cNvSpPr>
            <a:spLocks noGrp="1"/>
          </p:cNvSpPr>
          <p:nvPr>
            <p:ph type="title"/>
          </p:nvPr>
        </p:nvSpPr>
        <p:spPr/>
        <p:txBody>
          <a:bodyPr/>
          <a:lstStyle/>
          <a:p>
            <a:r>
              <a:rPr lang="en-AU" dirty="0"/>
              <a:t>Proof of research for vuln no. 2</a:t>
            </a:r>
          </a:p>
        </p:txBody>
      </p:sp>
      <p:pic>
        <p:nvPicPr>
          <p:cNvPr id="5" name="Content Placeholder 4">
            <a:extLst>
              <a:ext uri="{FF2B5EF4-FFF2-40B4-BE49-F238E27FC236}">
                <a16:creationId xmlns:a16="http://schemas.microsoft.com/office/drawing/2014/main" id="{11D97175-AFD6-7FE6-4886-477D6458A044}"/>
              </a:ext>
            </a:extLst>
          </p:cNvPr>
          <p:cNvPicPr>
            <a:picLocks noGrp="1" noChangeAspect="1"/>
          </p:cNvPicPr>
          <p:nvPr>
            <p:ph idx="1"/>
          </p:nvPr>
        </p:nvPicPr>
        <p:blipFill>
          <a:blip r:embed="rId2"/>
          <a:stretch>
            <a:fillRect/>
          </a:stretch>
        </p:blipFill>
        <p:spPr>
          <a:xfrm>
            <a:off x="609601" y="2076132"/>
            <a:ext cx="3895230" cy="2191067"/>
          </a:xfrm>
        </p:spPr>
      </p:pic>
      <p:pic>
        <p:nvPicPr>
          <p:cNvPr id="7" name="Picture 6">
            <a:extLst>
              <a:ext uri="{FF2B5EF4-FFF2-40B4-BE49-F238E27FC236}">
                <a16:creationId xmlns:a16="http://schemas.microsoft.com/office/drawing/2014/main" id="{FB3BB48C-7DEF-9F27-9BE5-EA14B18EFB7C}"/>
              </a:ext>
            </a:extLst>
          </p:cNvPr>
          <p:cNvPicPr>
            <a:picLocks noChangeAspect="1"/>
          </p:cNvPicPr>
          <p:nvPr/>
        </p:nvPicPr>
        <p:blipFill>
          <a:blip r:embed="rId3"/>
          <a:stretch>
            <a:fillRect/>
          </a:stretch>
        </p:blipFill>
        <p:spPr>
          <a:xfrm>
            <a:off x="7687170" y="2076132"/>
            <a:ext cx="3895230" cy="2191067"/>
          </a:xfrm>
          <a:prstGeom prst="rect">
            <a:avLst/>
          </a:prstGeom>
        </p:spPr>
      </p:pic>
      <p:pic>
        <p:nvPicPr>
          <p:cNvPr id="9" name="Picture 8">
            <a:extLst>
              <a:ext uri="{FF2B5EF4-FFF2-40B4-BE49-F238E27FC236}">
                <a16:creationId xmlns:a16="http://schemas.microsoft.com/office/drawing/2014/main" id="{F2445762-2399-8F6B-E098-D8E932E0665E}"/>
              </a:ext>
            </a:extLst>
          </p:cNvPr>
          <p:cNvPicPr>
            <a:picLocks noChangeAspect="1"/>
          </p:cNvPicPr>
          <p:nvPr/>
        </p:nvPicPr>
        <p:blipFill>
          <a:blip r:embed="rId4"/>
          <a:stretch>
            <a:fillRect/>
          </a:stretch>
        </p:blipFill>
        <p:spPr>
          <a:xfrm>
            <a:off x="4148385" y="4666933"/>
            <a:ext cx="3895230" cy="2191067"/>
          </a:xfrm>
          <a:prstGeom prst="rect">
            <a:avLst/>
          </a:prstGeom>
        </p:spPr>
      </p:pic>
    </p:spTree>
    <p:extLst>
      <p:ext uri="{BB962C8B-B14F-4D97-AF65-F5344CB8AC3E}">
        <p14:creationId xmlns:p14="http://schemas.microsoft.com/office/powerpoint/2010/main" val="17579754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15077-D44A-2FD3-25A6-4E379F6FB0A7}"/>
              </a:ext>
            </a:extLst>
          </p:cNvPr>
          <p:cNvSpPr>
            <a:spLocks noGrp="1"/>
          </p:cNvSpPr>
          <p:nvPr>
            <p:ph type="title"/>
          </p:nvPr>
        </p:nvSpPr>
        <p:spPr/>
        <p:txBody>
          <a:bodyPr/>
          <a:lstStyle/>
          <a:p>
            <a:r>
              <a:rPr lang="en-AU" dirty="0"/>
              <a:t>Third vulnerability for prioritization</a:t>
            </a:r>
          </a:p>
        </p:txBody>
      </p:sp>
      <p:graphicFrame>
        <p:nvGraphicFramePr>
          <p:cNvPr id="12" name="Table 12">
            <a:extLst>
              <a:ext uri="{FF2B5EF4-FFF2-40B4-BE49-F238E27FC236}">
                <a16:creationId xmlns:a16="http://schemas.microsoft.com/office/drawing/2014/main" id="{5BA89E5B-6465-E74E-DB38-DA3428E4D02B}"/>
              </a:ext>
            </a:extLst>
          </p:cNvPr>
          <p:cNvGraphicFramePr>
            <a:graphicFrameLocks noGrp="1"/>
          </p:cNvGraphicFramePr>
          <p:nvPr>
            <p:ph idx="1"/>
            <p:extLst>
              <p:ext uri="{D42A27DB-BD31-4B8C-83A1-F6EECF244321}">
                <p14:modId xmlns:p14="http://schemas.microsoft.com/office/powerpoint/2010/main" val="1568545301"/>
              </p:ext>
            </p:extLst>
          </p:nvPr>
        </p:nvGraphicFramePr>
        <p:xfrm>
          <a:off x="609600" y="2106613"/>
          <a:ext cx="10972800" cy="741680"/>
        </p:xfrm>
        <a:graphic>
          <a:graphicData uri="http://schemas.openxmlformats.org/drawingml/2006/table">
            <a:tbl>
              <a:tblPr firstRow="1" bandRow="1">
                <a:tableStyleId>{5C22544A-7EE6-4342-B048-85BDC9FD1C3A}</a:tableStyleId>
              </a:tblPr>
              <a:tblGrid>
                <a:gridCol w="2194560">
                  <a:extLst>
                    <a:ext uri="{9D8B030D-6E8A-4147-A177-3AD203B41FA5}">
                      <a16:colId xmlns:a16="http://schemas.microsoft.com/office/drawing/2014/main" val="1682924780"/>
                    </a:ext>
                  </a:extLst>
                </a:gridCol>
                <a:gridCol w="2194560">
                  <a:extLst>
                    <a:ext uri="{9D8B030D-6E8A-4147-A177-3AD203B41FA5}">
                      <a16:colId xmlns:a16="http://schemas.microsoft.com/office/drawing/2014/main" val="2358536563"/>
                    </a:ext>
                  </a:extLst>
                </a:gridCol>
                <a:gridCol w="2194560">
                  <a:extLst>
                    <a:ext uri="{9D8B030D-6E8A-4147-A177-3AD203B41FA5}">
                      <a16:colId xmlns:a16="http://schemas.microsoft.com/office/drawing/2014/main" val="1636743586"/>
                    </a:ext>
                  </a:extLst>
                </a:gridCol>
                <a:gridCol w="2194560">
                  <a:extLst>
                    <a:ext uri="{9D8B030D-6E8A-4147-A177-3AD203B41FA5}">
                      <a16:colId xmlns:a16="http://schemas.microsoft.com/office/drawing/2014/main" val="2600864827"/>
                    </a:ext>
                  </a:extLst>
                </a:gridCol>
                <a:gridCol w="2194560">
                  <a:extLst>
                    <a:ext uri="{9D8B030D-6E8A-4147-A177-3AD203B41FA5}">
                      <a16:colId xmlns:a16="http://schemas.microsoft.com/office/drawing/2014/main" val="3521291095"/>
                    </a:ext>
                  </a:extLst>
                </a:gridCol>
              </a:tblGrid>
              <a:tr h="370840">
                <a:tc>
                  <a:txBody>
                    <a:bodyPr/>
                    <a:lstStyle/>
                    <a:p>
                      <a:r>
                        <a:rPr lang="en-AU" dirty="0"/>
                        <a:t>CVE</a:t>
                      </a:r>
                    </a:p>
                  </a:txBody>
                  <a:tcPr/>
                </a:tc>
                <a:tc>
                  <a:txBody>
                    <a:bodyPr/>
                    <a:lstStyle/>
                    <a:p>
                      <a:r>
                        <a:rPr lang="en-AU" dirty="0"/>
                        <a:t>CWE</a:t>
                      </a:r>
                    </a:p>
                  </a:txBody>
                  <a:tcPr/>
                </a:tc>
                <a:tc>
                  <a:txBody>
                    <a:bodyPr/>
                    <a:lstStyle/>
                    <a:p>
                      <a:r>
                        <a:rPr lang="en-AU" dirty="0"/>
                        <a:t>CAPEC ID</a:t>
                      </a:r>
                    </a:p>
                  </a:txBody>
                  <a:tcPr/>
                </a:tc>
                <a:tc>
                  <a:txBody>
                    <a:bodyPr/>
                    <a:lstStyle/>
                    <a:p>
                      <a:r>
                        <a:rPr lang="en-AU" dirty="0"/>
                        <a:t>ATTACK ID</a:t>
                      </a:r>
                    </a:p>
                  </a:txBody>
                  <a:tcPr/>
                </a:tc>
                <a:tc>
                  <a:txBody>
                    <a:bodyPr/>
                    <a:lstStyle/>
                    <a:p>
                      <a:r>
                        <a:rPr lang="en-AU" dirty="0" err="1"/>
                        <a:t>BlackCat</a:t>
                      </a:r>
                      <a:endParaRPr lang="en-AU" dirty="0"/>
                    </a:p>
                  </a:txBody>
                  <a:tcPr/>
                </a:tc>
                <a:extLst>
                  <a:ext uri="{0D108BD9-81ED-4DB2-BD59-A6C34878D82A}">
                    <a16:rowId xmlns:a16="http://schemas.microsoft.com/office/drawing/2014/main" val="3432661798"/>
                  </a:ext>
                </a:extLst>
              </a:tr>
              <a:tr h="370840">
                <a:tc>
                  <a:txBody>
                    <a:bodyPr/>
                    <a:lstStyle/>
                    <a:p>
                      <a:r>
                        <a:rPr lang="en-AU" sz="1800" b="0" i="0" kern="1200" dirty="0">
                          <a:solidFill>
                            <a:schemeClr val="dk1"/>
                          </a:solidFill>
                          <a:effectLst/>
                          <a:latin typeface="+mn-lt"/>
                          <a:ea typeface="+mn-ea"/>
                          <a:cs typeface="+mn-cs"/>
                        </a:rPr>
                        <a:t>CVE-2021-1711</a:t>
                      </a:r>
                      <a:endParaRPr lang="en-AU" dirty="0"/>
                    </a:p>
                  </a:txBody>
                  <a:tcPr/>
                </a:tc>
                <a:tc>
                  <a:txBody>
                    <a:bodyPr/>
                    <a:lstStyle/>
                    <a:p>
                      <a:r>
                        <a:rPr lang="en-AU" dirty="0"/>
                        <a:t>-</a:t>
                      </a:r>
                    </a:p>
                  </a:txBody>
                  <a:tcPr/>
                </a:tc>
                <a:tc>
                  <a:txBody>
                    <a:bodyPr/>
                    <a:lstStyle/>
                    <a:p>
                      <a:r>
                        <a:rPr lang="en-AU" dirty="0"/>
                        <a:t>-</a:t>
                      </a:r>
                    </a:p>
                  </a:txBody>
                  <a:tcPr/>
                </a:tc>
                <a:tc>
                  <a:txBody>
                    <a:bodyPr/>
                    <a:lstStyle/>
                    <a:p>
                      <a:r>
                        <a:rPr lang="en-AU" dirty="0"/>
                        <a:t>T1018</a:t>
                      </a:r>
                    </a:p>
                  </a:txBody>
                  <a:tcPr/>
                </a:tc>
                <a:tc>
                  <a:txBody>
                    <a:bodyPr/>
                    <a:lstStyle/>
                    <a:p>
                      <a:r>
                        <a:rPr lang="en-AU" dirty="0"/>
                        <a:t>Yes</a:t>
                      </a:r>
                    </a:p>
                  </a:txBody>
                  <a:tcPr/>
                </a:tc>
                <a:extLst>
                  <a:ext uri="{0D108BD9-81ED-4DB2-BD59-A6C34878D82A}">
                    <a16:rowId xmlns:a16="http://schemas.microsoft.com/office/drawing/2014/main" val="1294162175"/>
                  </a:ext>
                </a:extLst>
              </a:tr>
            </a:tbl>
          </a:graphicData>
        </a:graphic>
      </p:graphicFrame>
      <p:sp>
        <p:nvSpPr>
          <p:cNvPr id="13" name="TextBox 12">
            <a:extLst>
              <a:ext uri="{FF2B5EF4-FFF2-40B4-BE49-F238E27FC236}">
                <a16:creationId xmlns:a16="http://schemas.microsoft.com/office/drawing/2014/main" id="{5F4D746A-46C1-0203-303F-2158AA1D199B}"/>
              </a:ext>
            </a:extLst>
          </p:cNvPr>
          <p:cNvSpPr txBox="1"/>
          <p:nvPr/>
        </p:nvSpPr>
        <p:spPr>
          <a:xfrm>
            <a:off x="609600" y="2848293"/>
            <a:ext cx="10972800" cy="2031325"/>
          </a:xfrm>
          <a:prstGeom prst="rect">
            <a:avLst/>
          </a:prstGeom>
          <a:noFill/>
        </p:spPr>
        <p:txBody>
          <a:bodyPr wrap="square" rtlCol="0">
            <a:spAutoFit/>
          </a:bodyPr>
          <a:lstStyle/>
          <a:p>
            <a:r>
              <a:rPr lang="en-AU" dirty="0"/>
              <a:t>The main reason for choosing this vulnerability is its relevancy of using technique and the CVVS2 score.</a:t>
            </a:r>
          </a:p>
          <a:p>
            <a:r>
              <a:rPr lang="en-AU" dirty="0"/>
              <a:t>The CVSS2 score for this vuln is 9.3 which is considerably very high. Here, After reading the description of the CVE, I found insufficient information for CAPEC ID but according to information of NVD government website, this vulnerability gives the remote access and leads to leak in information, hence, after careful consideration, I found, attach technique T1018 is very similar to the technique used by this CVE, hence, it is very important to prioritize the vuln. </a:t>
            </a:r>
          </a:p>
          <a:p>
            <a:endParaRPr lang="en-AU" dirty="0"/>
          </a:p>
        </p:txBody>
      </p:sp>
    </p:spTree>
    <p:extLst>
      <p:ext uri="{BB962C8B-B14F-4D97-AF65-F5344CB8AC3E}">
        <p14:creationId xmlns:p14="http://schemas.microsoft.com/office/powerpoint/2010/main" val="2560466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0F97A-3E57-5819-28BC-5F6C59FEFCDB}"/>
              </a:ext>
            </a:extLst>
          </p:cNvPr>
          <p:cNvSpPr>
            <a:spLocks noGrp="1"/>
          </p:cNvSpPr>
          <p:nvPr>
            <p:ph type="title"/>
          </p:nvPr>
        </p:nvSpPr>
        <p:spPr/>
        <p:txBody>
          <a:bodyPr/>
          <a:lstStyle/>
          <a:p>
            <a:r>
              <a:rPr lang="en-AU" dirty="0"/>
              <a:t>Prioritising vulnerability no. 4</a:t>
            </a:r>
          </a:p>
        </p:txBody>
      </p:sp>
      <p:graphicFrame>
        <p:nvGraphicFramePr>
          <p:cNvPr id="4" name="Table 4">
            <a:extLst>
              <a:ext uri="{FF2B5EF4-FFF2-40B4-BE49-F238E27FC236}">
                <a16:creationId xmlns:a16="http://schemas.microsoft.com/office/drawing/2014/main" id="{01BF7627-7F4F-39BA-E8B2-7FAF58D56700}"/>
              </a:ext>
            </a:extLst>
          </p:cNvPr>
          <p:cNvGraphicFramePr>
            <a:graphicFrameLocks noGrp="1"/>
          </p:cNvGraphicFramePr>
          <p:nvPr>
            <p:ph idx="1"/>
            <p:extLst>
              <p:ext uri="{D42A27DB-BD31-4B8C-83A1-F6EECF244321}">
                <p14:modId xmlns:p14="http://schemas.microsoft.com/office/powerpoint/2010/main" val="2082833831"/>
              </p:ext>
            </p:extLst>
          </p:nvPr>
        </p:nvGraphicFramePr>
        <p:xfrm>
          <a:off x="609600" y="2106613"/>
          <a:ext cx="10972800" cy="1010920"/>
        </p:xfrm>
        <a:graphic>
          <a:graphicData uri="http://schemas.openxmlformats.org/drawingml/2006/table">
            <a:tbl>
              <a:tblPr firstRow="1" bandRow="1">
                <a:tableStyleId>{5C22544A-7EE6-4342-B048-85BDC9FD1C3A}</a:tableStyleId>
              </a:tblPr>
              <a:tblGrid>
                <a:gridCol w="2194560">
                  <a:extLst>
                    <a:ext uri="{9D8B030D-6E8A-4147-A177-3AD203B41FA5}">
                      <a16:colId xmlns:a16="http://schemas.microsoft.com/office/drawing/2014/main" val="3328687052"/>
                    </a:ext>
                  </a:extLst>
                </a:gridCol>
                <a:gridCol w="2194560">
                  <a:extLst>
                    <a:ext uri="{9D8B030D-6E8A-4147-A177-3AD203B41FA5}">
                      <a16:colId xmlns:a16="http://schemas.microsoft.com/office/drawing/2014/main" val="1131833535"/>
                    </a:ext>
                  </a:extLst>
                </a:gridCol>
                <a:gridCol w="2194560">
                  <a:extLst>
                    <a:ext uri="{9D8B030D-6E8A-4147-A177-3AD203B41FA5}">
                      <a16:colId xmlns:a16="http://schemas.microsoft.com/office/drawing/2014/main" val="1986310205"/>
                    </a:ext>
                  </a:extLst>
                </a:gridCol>
                <a:gridCol w="2194560">
                  <a:extLst>
                    <a:ext uri="{9D8B030D-6E8A-4147-A177-3AD203B41FA5}">
                      <a16:colId xmlns:a16="http://schemas.microsoft.com/office/drawing/2014/main" val="3505320098"/>
                    </a:ext>
                  </a:extLst>
                </a:gridCol>
                <a:gridCol w="2194560">
                  <a:extLst>
                    <a:ext uri="{9D8B030D-6E8A-4147-A177-3AD203B41FA5}">
                      <a16:colId xmlns:a16="http://schemas.microsoft.com/office/drawing/2014/main" val="3478805364"/>
                    </a:ext>
                  </a:extLst>
                </a:gridCol>
              </a:tblGrid>
              <a:tr h="370840">
                <a:tc>
                  <a:txBody>
                    <a:bodyPr/>
                    <a:lstStyle/>
                    <a:p>
                      <a:r>
                        <a:rPr lang="en-AU" dirty="0"/>
                        <a:t>CVE</a:t>
                      </a:r>
                    </a:p>
                  </a:txBody>
                  <a:tcPr/>
                </a:tc>
                <a:tc>
                  <a:txBody>
                    <a:bodyPr/>
                    <a:lstStyle/>
                    <a:p>
                      <a:r>
                        <a:rPr lang="en-AU" dirty="0"/>
                        <a:t>CWE</a:t>
                      </a:r>
                    </a:p>
                  </a:txBody>
                  <a:tcPr/>
                </a:tc>
                <a:tc>
                  <a:txBody>
                    <a:bodyPr/>
                    <a:lstStyle/>
                    <a:p>
                      <a:r>
                        <a:rPr lang="en-AU" dirty="0"/>
                        <a:t>CAPEC</a:t>
                      </a:r>
                    </a:p>
                  </a:txBody>
                  <a:tcPr/>
                </a:tc>
                <a:tc>
                  <a:txBody>
                    <a:bodyPr/>
                    <a:lstStyle/>
                    <a:p>
                      <a:r>
                        <a:rPr lang="en-AU" dirty="0"/>
                        <a:t>ATTACK</a:t>
                      </a:r>
                    </a:p>
                  </a:txBody>
                  <a:tcPr/>
                </a:tc>
                <a:tc>
                  <a:txBody>
                    <a:bodyPr/>
                    <a:lstStyle/>
                    <a:p>
                      <a:r>
                        <a:rPr lang="en-AU" dirty="0" err="1"/>
                        <a:t>BlackCat</a:t>
                      </a:r>
                      <a:endParaRPr lang="en-AU" dirty="0"/>
                    </a:p>
                  </a:txBody>
                  <a:tcPr/>
                </a:tc>
                <a:extLst>
                  <a:ext uri="{0D108BD9-81ED-4DB2-BD59-A6C34878D82A}">
                    <a16:rowId xmlns:a16="http://schemas.microsoft.com/office/drawing/2014/main" val="98423312"/>
                  </a:ext>
                </a:extLst>
              </a:tr>
              <a:tr h="370840">
                <a:tc>
                  <a:txBody>
                    <a:bodyPr/>
                    <a:lstStyle/>
                    <a:p>
                      <a:r>
                        <a:rPr lang="en-AU" dirty="0"/>
                        <a:t>CVE-2023-23629</a:t>
                      </a:r>
                    </a:p>
                  </a:txBody>
                  <a:tcPr/>
                </a:tc>
                <a:tc>
                  <a:txBody>
                    <a:bodyPr/>
                    <a:lstStyle/>
                    <a:p>
                      <a:r>
                        <a:rPr lang="en-AU" dirty="0"/>
                        <a:t>CWE-269</a:t>
                      </a:r>
                    </a:p>
                  </a:txBody>
                  <a:tcPr/>
                </a:tc>
                <a:tc>
                  <a:txBody>
                    <a:bodyPr/>
                    <a:lstStyle/>
                    <a:p>
                      <a:r>
                        <a:rPr lang="en-AU" dirty="0"/>
                        <a:t>CAPEC-122: Privilege Abuse</a:t>
                      </a:r>
                    </a:p>
                  </a:txBody>
                  <a:tcPr/>
                </a:tc>
                <a:tc>
                  <a:txBody>
                    <a:bodyPr/>
                    <a:lstStyle/>
                    <a:p>
                      <a:r>
                        <a:rPr lang="en-AU" dirty="0"/>
                        <a:t>T1548</a:t>
                      </a:r>
                    </a:p>
                  </a:txBody>
                  <a:tcPr/>
                </a:tc>
                <a:tc>
                  <a:txBody>
                    <a:bodyPr/>
                    <a:lstStyle/>
                    <a:p>
                      <a:r>
                        <a:rPr lang="en-AU" dirty="0"/>
                        <a:t>Yes</a:t>
                      </a:r>
                    </a:p>
                  </a:txBody>
                  <a:tcPr/>
                </a:tc>
                <a:extLst>
                  <a:ext uri="{0D108BD9-81ED-4DB2-BD59-A6C34878D82A}">
                    <a16:rowId xmlns:a16="http://schemas.microsoft.com/office/drawing/2014/main" val="1476536875"/>
                  </a:ext>
                </a:extLst>
              </a:tr>
            </a:tbl>
          </a:graphicData>
        </a:graphic>
      </p:graphicFrame>
      <p:sp>
        <p:nvSpPr>
          <p:cNvPr id="5" name="TextBox 4">
            <a:extLst>
              <a:ext uri="{FF2B5EF4-FFF2-40B4-BE49-F238E27FC236}">
                <a16:creationId xmlns:a16="http://schemas.microsoft.com/office/drawing/2014/main" id="{E424E45C-FC4E-B49A-F53B-F8C449DA7F89}"/>
              </a:ext>
            </a:extLst>
          </p:cNvPr>
          <p:cNvSpPr txBox="1"/>
          <p:nvPr/>
        </p:nvSpPr>
        <p:spPr>
          <a:xfrm>
            <a:off x="609600" y="3117533"/>
            <a:ext cx="10972800" cy="1477328"/>
          </a:xfrm>
          <a:prstGeom prst="rect">
            <a:avLst/>
          </a:prstGeom>
          <a:noFill/>
        </p:spPr>
        <p:txBody>
          <a:bodyPr wrap="square" rtlCol="0">
            <a:spAutoFit/>
          </a:bodyPr>
          <a:lstStyle/>
          <a:p>
            <a:r>
              <a:rPr lang="en-AU" dirty="0"/>
              <a:t>Explanation: I found this vulnerabilities in medium category but this can be easily escalated by </a:t>
            </a:r>
            <a:r>
              <a:rPr lang="en-AU" dirty="0" err="1"/>
              <a:t>blackcat</a:t>
            </a:r>
            <a:r>
              <a:rPr lang="en-AU" dirty="0"/>
              <a:t> ransomware. We can trace CVE-2023-23629 to CWE-269 and this CWE is further traced to CAPEC id number 122. This CAPEC states that this vulnerability can be easily used to escalate the administrative privileges using technique T1548 which also a major source of </a:t>
            </a:r>
            <a:r>
              <a:rPr lang="en-AU" dirty="0" err="1"/>
              <a:t>blackcat</a:t>
            </a:r>
            <a:r>
              <a:rPr lang="en-AU" dirty="0"/>
              <a:t> ransomware</a:t>
            </a:r>
            <a:r>
              <a:rPr lang="en-AU" b="1" dirty="0"/>
              <a:t>.(capec.mitre.org, 2023)</a:t>
            </a:r>
          </a:p>
        </p:txBody>
      </p:sp>
    </p:spTree>
    <p:extLst>
      <p:ext uri="{BB962C8B-B14F-4D97-AF65-F5344CB8AC3E}">
        <p14:creationId xmlns:p14="http://schemas.microsoft.com/office/powerpoint/2010/main" val="39460319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E4BCD-3411-BE12-030B-027C497E5C26}"/>
              </a:ext>
            </a:extLst>
          </p:cNvPr>
          <p:cNvSpPr>
            <a:spLocks noGrp="1"/>
          </p:cNvSpPr>
          <p:nvPr>
            <p:ph type="title"/>
          </p:nvPr>
        </p:nvSpPr>
        <p:spPr/>
        <p:txBody>
          <a:bodyPr/>
          <a:lstStyle/>
          <a:p>
            <a:r>
              <a:rPr lang="en-AU" dirty="0"/>
              <a:t>Proof of research for no. 4</a:t>
            </a:r>
          </a:p>
        </p:txBody>
      </p:sp>
      <p:pic>
        <p:nvPicPr>
          <p:cNvPr id="5" name="Content Placeholder 4">
            <a:extLst>
              <a:ext uri="{FF2B5EF4-FFF2-40B4-BE49-F238E27FC236}">
                <a16:creationId xmlns:a16="http://schemas.microsoft.com/office/drawing/2014/main" id="{4E833427-D48E-D20A-1701-7C68B0090806}"/>
              </a:ext>
            </a:extLst>
          </p:cNvPr>
          <p:cNvPicPr>
            <a:picLocks noGrp="1" noChangeAspect="1"/>
          </p:cNvPicPr>
          <p:nvPr>
            <p:ph idx="1"/>
          </p:nvPr>
        </p:nvPicPr>
        <p:blipFill>
          <a:blip r:embed="rId2"/>
          <a:stretch>
            <a:fillRect/>
          </a:stretch>
        </p:blipFill>
        <p:spPr>
          <a:xfrm>
            <a:off x="689989" y="1988626"/>
            <a:ext cx="3578850" cy="2013103"/>
          </a:xfrm>
        </p:spPr>
      </p:pic>
      <p:pic>
        <p:nvPicPr>
          <p:cNvPr id="7" name="Picture 6">
            <a:extLst>
              <a:ext uri="{FF2B5EF4-FFF2-40B4-BE49-F238E27FC236}">
                <a16:creationId xmlns:a16="http://schemas.microsoft.com/office/drawing/2014/main" id="{9351F1E0-A2EC-445B-5D78-F57566EFF1F8}"/>
              </a:ext>
            </a:extLst>
          </p:cNvPr>
          <p:cNvPicPr>
            <a:picLocks noChangeAspect="1"/>
          </p:cNvPicPr>
          <p:nvPr/>
        </p:nvPicPr>
        <p:blipFill>
          <a:blip r:embed="rId3"/>
          <a:stretch>
            <a:fillRect/>
          </a:stretch>
        </p:blipFill>
        <p:spPr>
          <a:xfrm>
            <a:off x="7010268" y="1988626"/>
            <a:ext cx="4572132" cy="2013103"/>
          </a:xfrm>
          <a:prstGeom prst="rect">
            <a:avLst/>
          </a:prstGeom>
        </p:spPr>
      </p:pic>
      <p:pic>
        <p:nvPicPr>
          <p:cNvPr id="9" name="Picture 8">
            <a:extLst>
              <a:ext uri="{FF2B5EF4-FFF2-40B4-BE49-F238E27FC236}">
                <a16:creationId xmlns:a16="http://schemas.microsoft.com/office/drawing/2014/main" id="{95546EF0-A348-3E23-B5DA-932D8707963C}"/>
              </a:ext>
            </a:extLst>
          </p:cNvPr>
          <p:cNvPicPr>
            <a:picLocks noChangeAspect="1"/>
          </p:cNvPicPr>
          <p:nvPr/>
        </p:nvPicPr>
        <p:blipFill>
          <a:blip r:embed="rId4"/>
          <a:stretch>
            <a:fillRect/>
          </a:stretch>
        </p:blipFill>
        <p:spPr>
          <a:xfrm>
            <a:off x="7518823" y="4522839"/>
            <a:ext cx="3555021" cy="2264912"/>
          </a:xfrm>
          <a:prstGeom prst="rect">
            <a:avLst/>
          </a:prstGeom>
        </p:spPr>
      </p:pic>
      <p:pic>
        <p:nvPicPr>
          <p:cNvPr id="11" name="Picture 10">
            <a:extLst>
              <a:ext uri="{FF2B5EF4-FFF2-40B4-BE49-F238E27FC236}">
                <a16:creationId xmlns:a16="http://schemas.microsoft.com/office/drawing/2014/main" id="{06F89FAE-4649-3940-CA98-673FCBFF9127}"/>
              </a:ext>
            </a:extLst>
          </p:cNvPr>
          <p:cNvPicPr>
            <a:picLocks noChangeAspect="1"/>
          </p:cNvPicPr>
          <p:nvPr/>
        </p:nvPicPr>
        <p:blipFill>
          <a:blip r:embed="rId5"/>
          <a:stretch>
            <a:fillRect/>
          </a:stretch>
        </p:blipFill>
        <p:spPr>
          <a:xfrm>
            <a:off x="722609" y="4648743"/>
            <a:ext cx="3513610" cy="2013103"/>
          </a:xfrm>
          <a:prstGeom prst="rect">
            <a:avLst/>
          </a:prstGeom>
        </p:spPr>
      </p:pic>
      <p:cxnSp>
        <p:nvCxnSpPr>
          <p:cNvPr id="13" name="Straight Arrow Connector 12">
            <a:extLst>
              <a:ext uri="{FF2B5EF4-FFF2-40B4-BE49-F238E27FC236}">
                <a16:creationId xmlns:a16="http://schemas.microsoft.com/office/drawing/2014/main" id="{117D961F-8384-DB17-6BF7-55F692E5BDAD}"/>
              </a:ext>
            </a:extLst>
          </p:cNvPr>
          <p:cNvCxnSpPr>
            <a:stCxn id="5" idx="3"/>
            <a:endCxn id="7" idx="1"/>
          </p:cNvCxnSpPr>
          <p:nvPr/>
        </p:nvCxnSpPr>
        <p:spPr>
          <a:xfrm>
            <a:off x="4268839" y="2995178"/>
            <a:ext cx="27414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975E8E2-9619-3ECA-06C2-127A72B3EC75}"/>
              </a:ext>
            </a:extLst>
          </p:cNvPr>
          <p:cNvCxnSpPr>
            <a:cxnSpLocks/>
            <a:stCxn id="7" idx="2"/>
            <a:endCxn id="9" idx="0"/>
          </p:cNvCxnSpPr>
          <p:nvPr/>
        </p:nvCxnSpPr>
        <p:spPr>
          <a:xfrm>
            <a:off x="9296334" y="4001729"/>
            <a:ext cx="0" cy="521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5FCC663-1AB3-9EB9-8141-39A7F99B37CB}"/>
              </a:ext>
            </a:extLst>
          </p:cNvPr>
          <p:cNvCxnSpPr>
            <a:stCxn id="9" idx="1"/>
            <a:endCxn id="11" idx="3"/>
          </p:cNvCxnSpPr>
          <p:nvPr/>
        </p:nvCxnSpPr>
        <p:spPr>
          <a:xfrm flipH="1">
            <a:off x="4236219" y="5655295"/>
            <a:ext cx="32826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0757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C5BE4-984D-B876-76A2-F8C42BFD303D}"/>
              </a:ext>
            </a:extLst>
          </p:cNvPr>
          <p:cNvSpPr>
            <a:spLocks noGrp="1"/>
          </p:cNvSpPr>
          <p:nvPr>
            <p:ph type="title"/>
          </p:nvPr>
        </p:nvSpPr>
        <p:spPr/>
        <p:txBody>
          <a:bodyPr/>
          <a:lstStyle/>
          <a:p>
            <a:r>
              <a:rPr lang="en-AU" dirty="0"/>
              <a:t>Prioritising vulnerability no.5</a:t>
            </a:r>
          </a:p>
        </p:txBody>
      </p:sp>
      <p:graphicFrame>
        <p:nvGraphicFramePr>
          <p:cNvPr id="4" name="Table 4">
            <a:extLst>
              <a:ext uri="{FF2B5EF4-FFF2-40B4-BE49-F238E27FC236}">
                <a16:creationId xmlns:a16="http://schemas.microsoft.com/office/drawing/2014/main" id="{1217A27A-80B7-A9D3-6DB5-455ABB312772}"/>
              </a:ext>
            </a:extLst>
          </p:cNvPr>
          <p:cNvGraphicFramePr>
            <a:graphicFrameLocks noGrp="1"/>
          </p:cNvGraphicFramePr>
          <p:nvPr>
            <p:ph idx="1"/>
            <p:extLst>
              <p:ext uri="{D42A27DB-BD31-4B8C-83A1-F6EECF244321}">
                <p14:modId xmlns:p14="http://schemas.microsoft.com/office/powerpoint/2010/main" val="133139866"/>
              </p:ext>
            </p:extLst>
          </p:nvPr>
        </p:nvGraphicFramePr>
        <p:xfrm>
          <a:off x="609600" y="2106613"/>
          <a:ext cx="10972800" cy="2108200"/>
        </p:xfrm>
        <a:graphic>
          <a:graphicData uri="http://schemas.openxmlformats.org/drawingml/2006/table">
            <a:tbl>
              <a:tblPr firstRow="1" bandRow="1">
                <a:tableStyleId>{5C22544A-7EE6-4342-B048-85BDC9FD1C3A}</a:tableStyleId>
              </a:tblPr>
              <a:tblGrid>
                <a:gridCol w="2194560">
                  <a:extLst>
                    <a:ext uri="{9D8B030D-6E8A-4147-A177-3AD203B41FA5}">
                      <a16:colId xmlns:a16="http://schemas.microsoft.com/office/drawing/2014/main" val="3284947736"/>
                    </a:ext>
                  </a:extLst>
                </a:gridCol>
                <a:gridCol w="2194560">
                  <a:extLst>
                    <a:ext uri="{9D8B030D-6E8A-4147-A177-3AD203B41FA5}">
                      <a16:colId xmlns:a16="http://schemas.microsoft.com/office/drawing/2014/main" val="1924231343"/>
                    </a:ext>
                  </a:extLst>
                </a:gridCol>
                <a:gridCol w="2194560">
                  <a:extLst>
                    <a:ext uri="{9D8B030D-6E8A-4147-A177-3AD203B41FA5}">
                      <a16:colId xmlns:a16="http://schemas.microsoft.com/office/drawing/2014/main" val="3704243441"/>
                    </a:ext>
                  </a:extLst>
                </a:gridCol>
                <a:gridCol w="2194560">
                  <a:extLst>
                    <a:ext uri="{9D8B030D-6E8A-4147-A177-3AD203B41FA5}">
                      <a16:colId xmlns:a16="http://schemas.microsoft.com/office/drawing/2014/main" val="2412349752"/>
                    </a:ext>
                  </a:extLst>
                </a:gridCol>
                <a:gridCol w="2194560">
                  <a:extLst>
                    <a:ext uri="{9D8B030D-6E8A-4147-A177-3AD203B41FA5}">
                      <a16:colId xmlns:a16="http://schemas.microsoft.com/office/drawing/2014/main" val="4008617095"/>
                    </a:ext>
                  </a:extLst>
                </a:gridCol>
              </a:tblGrid>
              <a:tr h="370840">
                <a:tc>
                  <a:txBody>
                    <a:bodyPr/>
                    <a:lstStyle/>
                    <a:p>
                      <a:r>
                        <a:rPr lang="en-AU" dirty="0"/>
                        <a:t>CVE</a:t>
                      </a:r>
                    </a:p>
                  </a:txBody>
                  <a:tcPr/>
                </a:tc>
                <a:tc>
                  <a:txBody>
                    <a:bodyPr/>
                    <a:lstStyle/>
                    <a:p>
                      <a:r>
                        <a:rPr lang="en-AU" dirty="0"/>
                        <a:t>CWE</a:t>
                      </a:r>
                    </a:p>
                  </a:txBody>
                  <a:tcPr/>
                </a:tc>
                <a:tc>
                  <a:txBody>
                    <a:bodyPr/>
                    <a:lstStyle/>
                    <a:p>
                      <a:r>
                        <a:rPr lang="en-AU" dirty="0"/>
                        <a:t>CAPEC</a:t>
                      </a:r>
                    </a:p>
                  </a:txBody>
                  <a:tcPr/>
                </a:tc>
                <a:tc>
                  <a:txBody>
                    <a:bodyPr/>
                    <a:lstStyle/>
                    <a:p>
                      <a:r>
                        <a:rPr lang="en-AU" dirty="0"/>
                        <a:t>ATTACK</a:t>
                      </a:r>
                    </a:p>
                  </a:txBody>
                  <a:tcPr/>
                </a:tc>
                <a:tc>
                  <a:txBody>
                    <a:bodyPr/>
                    <a:lstStyle/>
                    <a:p>
                      <a:r>
                        <a:rPr lang="en-AU" dirty="0" err="1"/>
                        <a:t>BlackCat</a:t>
                      </a:r>
                      <a:endParaRPr lang="en-AU" dirty="0"/>
                    </a:p>
                  </a:txBody>
                  <a:tcPr/>
                </a:tc>
                <a:extLst>
                  <a:ext uri="{0D108BD9-81ED-4DB2-BD59-A6C34878D82A}">
                    <a16:rowId xmlns:a16="http://schemas.microsoft.com/office/drawing/2014/main" val="3766967829"/>
                  </a:ext>
                </a:extLst>
              </a:tr>
              <a:tr h="370840">
                <a:tc>
                  <a:txBody>
                    <a:bodyPr/>
                    <a:lstStyle/>
                    <a:p>
                      <a:r>
                        <a:rPr lang="en-AU" dirty="0"/>
                        <a:t>CVE-2019-1446</a:t>
                      </a:r>
                    </a:p>
                  </a:txBody>
                  <a:tcPr/>
                </a:tc>
                <a:tc>
                  <a:txBody>
                    <a:bodyPr/>
                    <a:lstStyle/>
                    <a:p>
                      <a:r>
                        <a:rPr lang="en-US" dirty="0"/>
                        <a:t>CWE-200: Exposure of Sensitive Information to an Unauthorized Actor</a:t>
                      </a:r>
                      <a:endParaRPr lang="en-AU" dirty="0"/>
                    </a:p>
                  </a:txBody>
                  <a:tcPr/>
                </a:tc>
                <a:tc>
                  <a:txBody>
                    <a:bodyPr/>
                    <a:lstStyle/>
                    <a:p>
                      <a:r>
                        <a:rPr lang="en-AU" b="1" dirty="0">
                          <a:solidFill>
                            <a:srgbClr val="800000"/>
                          </a:solidFill>
                          <a:effectLst/>
                          <a:latin typeface="Verdana" panose="020B0604030504040204" pitchFamily="34" charset="0"/>
                        </a:rPr>
                        <a:t>CAPEC-576: Group Permission </a:t>
                      </a:r>
                      <a:r>
                        <a:rPr lang="en-AU" b="1" dirty="0" err="1">
                          <a:solidFill>
                            <a:srgbClr val="800000"/>
                          </a:solidFill>
                          <a:effectLst/>
                          <a:latin typeface="Verdana" panose="020B0604030504040204" pitchFamily="34" charset="0"/>
                        </a:rPr>
                        <a:t>Footprinting</a:t>
                      </a:r>
                      <a:endParaRPr lang="en-AU" b="1" dirty="0">
                        <a:solidFill>
                          <a:srgbClr val="800000"/>
                        </a:solidFill>
                        <a:effectLst/>
                        <a:latin typeface="Verdana" panose="020B0604030504040204" pitchFamily="34" charset="0"/>
                      </a:endParaRPr>
                    </a:p>
                  </a:txBody>
                  <a:tcPr marL="0" marR="0" marT="0" marB="0" anchor="b"/>
                </a:tc>
                <a:tc>
                  <a:txBody>
                    <a:bodyPr/>
                    <a:lstStyle/>
                    <a:p>
                      <a:r>
                        <a:rPr lang="en-AU" dirty="0"/>
                        <a:t>T1069</a:t>
                      </a:r>
                    </a:p>
                  </a:txBody>
                  <a:tcPr/>
                </a:tc>
                <a:tc>
                  <a:txBody>
                    <a:bodyPr/>
                    <a:lstStyle/>
                    <a:p>
                      <a:r>
                        <a:rPr lang="en-AU" dirty="0"/>
                        <a:t>Yes</a:t>
                      </a:r>
                    </a:p>
                  </a:txBody>
                  <a:tcPr/>
                </a:tc>
                <a:extLst>
                  <a:ext uri="{0D108BD9-81ED-4DB2-BD59-A6C34878D82A}">
                    <a16:rowId xmlns:a16="http://schemas.microsoft.com/office/drawing/2014/main" val="3399005419"/>
                  </a:ext>
                </a:extLst>
              </a:tr>
            </a:tbl>
          </a:graphicData>
        </a:graphic>
      </p:graphicFrame>
      <p:sp>
        <p:nvSpPr>
          <p:cNvPr id="5" name="TextBox 4">
            <a:extLst>
              <a:ext uri="{FF2B5EF4-FFF2-40B4-BE49-F238E27FC236}">
                <a16:creationId xmlns:a16="http://schemas.microsoft.com/office/drawing/2014/main" id="{4DB1D82D-9FC9-616E-92FF-4C7234FE2C1D}"/>
              </a:ext>
            </a:extLst>
          </p:cNvPr>
          <p:cNvSpPr txBox="1"/>
          <p:nvPr/>
        </p:nvSpPr>
        <p:spPr>
          <a:xfrm>
            <a:off x="609600" y="4214813"/>
            <a:ext cx="10972800" cy="1200329"/>
          </a:xfrm>
          <a:prstGeom prst="rect">
            <a:avLst/>
          </a:prstGeom>
          <a:noFill/>
        </p:spPr>
        <p:txBody>
          <a:bodyPr wrap="square" rtlCol="0">
            <a:spAutoFit/>
          </a:bodyPr>
          <a:lstStyle/>
          <a:p>
            <a:r>
              <a:rPr lang="en-AU" dirty="0"/>
              <a:t>Explanation: The score of this vuln is 5.5 but there is a major threat of attacked by </a:t>
            </a:r>
            <a:r>
              <a:rPr lang="en-AU" dirty="0" err="1"/>
              <a:t>BlackCat</a:t>
            </a:r>
            <a:r>
              <a:rPr lang="en-AU" dirty="0"/>
              <a:t> ransomware. The CVE found in the </a:t>
            </a:r>
            <a:r>
              <a:rPr lang="en-AU" dirty="0" err="1"/>
              <a:t>wazuh</a:t>
            </a:r>
            <a:r>
              <a:rPr lang="en-AU" dirty="0"/>
              <a:t> scan no. 2019-1446  can be traced to CWE-200 that further traces to CAPEC-576. If we further go in detail, this vuln can be exploited by attack T1069 which is one of the tactics used by </a:t>
            </a:r>
            <a:r>
              <a:rPr lang="en-AU" dirty="0" err="1"/>
              <a:t>blackcat</a:t>
            </a:r>
            <a:r>
              <a:rPr lang="en-AU" dirty="0"/>
              <a:t> ransomware. Hence, this vulnerability must be addressed as soon as possible. </a:t>
            </a:r>
          </a:p>
        </p:txBody>
      </p:sp>
    </p:spTree>
    <p:extLst>
      <p:ext uri="{BB962C8B-B14F-4D97-AF65-F5344CB8AC3E}">
        <p14:creationId xmlns:p14="http://schemas.microsoft.com/office/powerpoint/2010/main" val="959567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803CE-1DF1-C4F9-BB5F-DD1A1677C96C}"/>
              </a:ext>
            </a:extLst>
          </p:cNvPr>
          <p:cNvSpPr>
            <a:spLocks noGrp="1"/>
          </p:cNvSpPr>
          <p:nvPr>
            <p:ph type="title"/>
          </p:nvPr>
        </p:nvSpPr>
        <p:spPr/>
        <p:txBody>
          <a:bodyPr/>
          <a:lstStyle/>
          <a:p>
            <a:r>
              <a:rPr lang="en-AU" dirty="0"/>
              <a:t>Proof research for no. 5</a:t>
            </a:r>
          </a:p>
        </p:txBody>
      </p:sp>
      <p:pic>
        <p:nvPicPr>
          <p:cNvPr id="5" name="Content Placeholder 4">
            <a:extLst>
              <a:ext uri="{FF2B5EF4-FFF2-40B4-BE49-F238E27FC236}">
                <a16:creationId xmlns:a16="http://schemas.microsoft.com/office/drawing/2014/main" id="{EDECCCAF-1392-7C1A-EC13-53E167E4DDB4}"/>
              </a:ext>
            </a:extLst>
          </p:cNvPr>
          <p:cNvPicPr>
            <a:picLocks noGrp="1" noChangeAspect="1"/>
          </p:cNvPicPr>
          <p:nvPr>
            <p:ph idx="1"/>
          </p:nvPr>
        </p:nvPicPr>
        <p:blipFill>
          <a:blip r:embed="rId2"/>
          <a:stretch>
            <a:fillRect/>
          </a:stretch>
        </p:blipFill>
        <p:spPr>
          <a:xfrm>
            <a:off x="609600" y="1883347"/>
            <a:ext cx="3705032" cy="2084080"/>
          </a:xfrm>
        </p:spPr>
      </p:pic>
      <p:pic>
        <p:nvPicPr>
          <p:cNvPr id="7" name="Picture 6">
            <a:extLst>
              <a:ext uri="{FF2B5EF4-FFF2-40B4-BE49-F238E27FC236}">
                <a16:creationId xmlns:a16="http://schemas.microsoft.com/office/drawing/2014/main" id="{64A53C4A-79D7-CD0C-0183-AB82B2B7AF5B}"/>
              </a:ext>
            </a:extLst>
          </p:cNvPr>
          <p:cNvPicPr>
            <a:picLocks noChangeAspect="1"/>
          </p:cNvPicPr>
          <p:nvPr/>
        </p:nvPicPr>
        <p:blipFill>
          <a:blip r:embed="rId3"/>
          <a:stretch>
            <a:fillRect/>
          </a:stretch>
        </p:blipFill>
        <p:spPr>
          <a:xfrm>
            <a:off x="7116514" y="1883347"/>
            <a:ext cx="4465886" cy="2084080"/>
          </a:xfrm>
          <a:prstGeom prst="rect">
            <a:avLst/>
          </a:prstGeom>
        </p:spPr>
      </p:pic>
      <p:pic>
        <p:nvPicPr>
          <p:cNvPr id="9" name="Picture 8">
            <a:extLst>
              <a:ext uri="{FF2B5EF4-FFF2-40B4-BE49-F238E27FC236}">
                <a16:creationId xmlns:a16="http://schemas.microsoft.com/office/drawing/2014/main" id="{68321D92-599D-7551-5215-0ACC45EE3B7F}"/>
              </a:ext>
            </a:extLst>
          </p:cNvPr>
          <p:cNvPicPr>
            <a:picLocks noChangeAspect="1"/>
          </p:cNvPicPr>
          <p:nvPr/>
        </p:nvPicPr>
        <p:blipFill>
          <a:blip r:embed="rId4"/>
          <a:stretch>
            <a:fillRect/>
          </a:stretch>
        </p:blipFill>
        <p:spPr>
          <a:xfrm>
            <a:off x="7116514" y="4475556"/>
            <a:ext cx="4465886" cy="2382444"/>
          </a:xfrm>
          <a:prstGeom prst="rect">
            <a:avLst/>
          </a:prstGeom>
        </p:spPr>
      </p:pic>
      <p:pic>
        <p:nvPicPr>
          <p:cNvPr id="11" name="Picture 10">
            <a:extLst>
              <a:ext uri="{FF2B5EF4-FFF2-40B4-BE49-F238E27FC236}">
                <a16:creationId xmlns:a16="http://schemas.microsoft.com/office/drawing/2014/main" id="{5975DF18-C78A-E5E8-BF3C-CC5F040C22E9}"/>
              </a:ext>
            </a:extLst>
          </p:cNvPr>
          <p:cNvPicPr>
            <a:picLocks noChangeAspect="1"/>
          </p:cNvPicPr>
          <p:nvPr/>
        </p:nvPicPr>
        <p:blipFill>
          <a:blip r:embed="rId5"/>
          <a:stretch>
            <a:fillRect/>
          </a:stretch>
        </p:blipFill>
        <p:spPr>
          <a:xfrm>
            <a:off x="459084" y="4624738"/>
            <a:ext cx="3855548" cy="2084080"/>
          </a:xfrm>
          <a:prstGeom prst="rect">
            <a:avLst/>
          </a:prstGeom>
        </p:spPr>
      </p:pic>
      <p:cxnSp>
        <p:nvCxnSpPr>
          <p:cNvPr id="13" name="Straight Arrow Connector 12">
            <a:extLst>
              <a:ext uri="{FF2B5EF4-FFF2-40B4-BE49-F238E27FC236}">
                <a16:creationId xmlns:a16="http://schemas.microsoft.com/office/drawing/2014/main" id="{B2E5F9CC-E6B8-B776-5F27-A4DB55C335AF}"/>
              </a:ext>
            </a:extLst>
          </p:cNvPr>
          <p:cNvCxnSpPr>
            <a:stCxn id="5" idx="3"/>
            <a:endCxn id="7" idx="1"/>
          </p:cNvCxnSpPr>
          <p:nvPr/>
        </p:nvCxnSpPr>
        <p:spPr>
          <a:xfrm>
            <a:off x="4314632" y="2925387"/>
            <a:ext cx="28018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3729B5D-F2A0-2933-2AE0-2D655A88997A}"/>
              </a:ext>
            </a:extLst>
          </p:cNvPr>
          <p:cNvCxnSpPr>
            <a:stCxn id="7" idx="2"/>
            <a:endCxn id="9" idx="0"/>
          </p:cNvCxnSpPr>
          <p:nvPr/>
        </p:nvCxnSpPr>
        <p:spPr>
          <a:xfrm>
            <a:off x="9349457" y="3967427"/>
            <a:ext cx="0" cy="508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CE33111-C55F-104C-89B8-E6E17BE50C3A}"/>
              </a:ext>
            </a:extLst>
          </p:cNvPr>
          <p:cNvCxnSpPr>
            <a:stCxn id="9" idx="1"/>
            <a:endCxn id="11" idx="3"/>
          </p:cNvCxnSpPr>
          <p:nvPr/>
        </p:nvCxnSpPr>
        <p:spPr>
          <a:xfrm flipH="1">
            <a:off x="4314632" y="5666778"/>
            <a:ext cx="28018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8825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3DBF7DDA-C4A9-2D16-E66A-362B5C9A20D9}"/>
              </a:ext>
            </a:extLst>
          </p:cNvPr>
          <p:cNvSpPr>
            <a:spLocks noGrp="1"/>
          </p:cNvSpPr>
          <p:nvPr>
            <p:ph type="title"/>
          </p:nvPr>
        </p:nvSpPr>
        <p:spPr>
          <a:xfrm>
            <a:off x="609600" y="704258"/>
            <a:ext cx="5602778" cy="1451509"/>
          </a:xfrm>
        </p:spPr>
        <p:txBody>
          <a:bodyPr>
            <a:normAutofit/>
          </a:bodyPr>
          <a:lstStyle/>
          <a:p>
            <a:r>
              <a:rPr lang="en-AU" dirty="0"/>
              <a:t>Set-up a shared folder in </a:t>
            </a:r>
            <a:r>
              <a:rPr lang="en-AU" dirty="0" err="1"/>
              <a:t>Wazuh</a:t>
            </a:r>
            <a:endParaRPr lang="en-AU" dirty="0"/>
          </a:p>
        </p:txBody>
      </p:sp>
      <p:sp>
        <p:nvSpPr>
          <p:cNvPr id="3" name="Content Placeholder 2">
            <a:extLst>
              <a:ext uri="{FF2B5EF4-FFF2-40B4-BE49-F238E27FC236}">
                <a16:creationId xmlns:a16="http://schemas.microsoft.com/office/drawing/2014/main" id="{1D055506-7A1D-00E8-2FFA-9C75B2C30320}"/>
              </a:ext>
            </a:extLst>
          </p:cNvPr>
          <p:cNvSpPr>
            <a:spLocks noGrp="1"/>
          </p:cNvSpPr>
          <p:nvPr>
            <p:ph idx="1"/>
          </p:nvPr>
        </p:nvSpPr>
        <p:spPr>
          <a:xfrm>
            <a:off x="610197" y="2391995"/>
            <a:ext cx="5588281" cy="3174788"/>
          </a:xfrm>
        </p:spPr>
        <p:txBody>
          <a:bodyPr anchor="t">
            <a:normAutofit/>
          </a:bodyPr>
          <a:lstStyle/>
          <a:p>
            <a:r>
              <a:rPr lang="en-AU" dirty="0"/>
              <a:t>I set-up a folder named Wazuh2 in my host computer and after going in virtual box settings, I selected that folder as shared folder. </a:t>
            </a:r>
          </a:p>
          <a:p>
            <a:endParaRPr lang="en-AU" dirty="0"/>
          </a:p>
        </p:txBody>
      </p:sp>
      <p:pic>
        <p:nvPicPr>
          <p:cNvPr id="5" name="Picture 4">
            <a:extLst>
              <a:ext uri="{FF2B5EF4-FFF2-40B4-BE49-F238E27FC236}">
                <a16:creationId xmlns:a16="http://schemas.microsoft.com/office/drawing/2014/main" id="{84CCF1E0-DE7C-E305-FFB3-56043C6C41D5}"/>
              </a:ext>
            </a:extLst>
          </p:cNvPr>
          <p:cNvPicPr>
            <a:picLocks noChangeAspect="1"/>
          </p:cNvPicPr>
          <p:nvPr/>
        </p:nvPicPr>
        <p:blipFill rotWithShape="1">
          <a:blip r:embed="rId2"/>
          <a:srcRect r="1471"/>
          <a:stretch/>
        </p:blipFill>
        <p:spPr>
          <a:xfrm>
            <a:off x="6465346" y="1"/>
            <a:ext cx="5726654" cy="6857999"/>
          </a:xfrm>
          <a:custGeom>
            <a:avLst/>
            <a:gdLst/>
            <a:ahLst/>
            <a:cxnLst/>
            <a:rect l="l" t="t" r="r" b="b"/>
            <a:pathLst>
              <a:path w="5726654" h="6857999">
                <a:moveTo>
                  <a:pt x="615191" y="3536634"/>
                </a:moveTo>
                <a:cubicBezTo>
                  <a:pt x="896629" y="3536634"/>
                  <a:pt x="1124779" y="3764784"/>
                  <a:pt x="1124779" y="4046222"/>
                </a:cubicBezTo>
                <a:cubicBezTo>
                  <a:pt x="1124779" y="4327660"/>
                  <a:pt x="896629" y="4555810"/>
                  <a:pt x="615191" y="4555810"/>
                </a:cubicBezTo>
                <a:cubicBezTo>
                  <a:pt x="333753" y="4555810"/>
                  <a:pt x="105603" y="4327660"/>
                  <a:pt x="105603" y="4046222"/>
                </a:cubicBezTo>
                <a:cubicBezTo>
                  <a:pt x="105603" y="3764784"/>
                  <a:pt x="333753" y="3536634"/>
                  <a:pt x="615191" y="3536634"/>
                </a:cubicBezTo>
                <a:close/>
                <a:moveTo>
                  <a:pt x="1497781" y="0"/>
                </a:moveTo>
                <a:lnTo>
                  <a:pt x="5726654" y="0"/>
                </a:lnTo>
                <a:lnTo>
                  <a:pt x="5726654" y="6857999"/>
                </a:lnTo>
                <a:lnTo>
                  <a:pt x="311758" y="6857999"/>
                </a:lnTo>
                <a:lnTo>
                  <a:pt x="314131" y="6707669"/>
                </a:lnTo>
                <a:cubicBezTo>
                  <a:pt x="335133" y="6366408"/>
                  <a:pt x="433652" y="6019041"/>
                  <a:pt x="599703" y="5670857"/>
                </a:cubicBezTo>
                <a:cubicBezTo>
                  <a:pt x="770258" y="5311555"/>
                  <a:pt x="1010814" y="4986831"/>
                  <a:pt x="1211434" y="4641254"/>
                </a:cubicBezTo>
                <a:cubicBezTo>
                  <a:pt x="1493037" y="4154455"/>
                  <a:pt x="1511836" y="3622743"/>
                  <a:pt x="1053042" y="3164268"/>
                </a:cubicBezTo>
                <a:cubicBezTo>
                  <a:pt x="881978" y="2993263"/>
                  <a:pt x="700423" y="2805522"/>
                  <a:pt x="607049" y="2589404"/>
                </a:cubicBezTo>
                <a:cubicBezTo>
                  <a:pt x="366280" y="2032157"/>
                  <a:pt x="541126" y="1508060"/>
                  <a:pt x="1054916" y="1068098"/>
                </a:cubicBezTo>
                <a:cubicBezTo>
                  <a:pt x="1261028" y="891534"/>
                  <a:pt x="1489689" y="709487"/>
                  <a:pt x="1502878" y="419994"/>
                </a:cubicBezTo>
                <a:cubicBezTo>
                  <a:pt x="1506390" y="341909"/>
                  <a:pt x="1507263" y="263519"/>
                  <a:pt x="1505905" y="184995"/>
                </a:cubicBezTo>
                <a:close/>
                <a:moveTo>
                  <a:pt x="14544" y="0"/>
                </a:moveTo>
                <a:lnTo>
                  <a:pt x="879353" y="0"/>
                </a:lnTo>
                <a:lnTo>
                  <a:pt x="892054" y="78051"/>
                </a:lnTo>
                <a:cubicBezTo>
                  <a:pt x="904493" y="285270"/>
                  <a:pt x="770272" y="479620"/>
                  <a:pt x="561941" y="535442"/>
                </a:cubicBezTo>
                <a:cubicBezTo>
                  <a:pt x="323847" y="599239"/>
                  <a:pt x="79117" y="457944"/>
                  <a:pt x="15320" y="219851"/>
                </a:cubicBezTo>
                <a:cubicBezTo>
                  <a:pt x="-630" y="160328"/>
                  <a:pt x="-3761" y="100390"/>
                  <a:pt x="4235" y="42968"/>
                </a:cubicBezTo>
                <a:close/>
              </a:path>
            </a:pathLst>
          </a:custGeom>
        </p:spPr>
      </p:pic>
    </p:spTree>
    <p:extLst>
      <p:ext uri="{BB962C8B-B14F-4D97-AF65-F5344CB8AC3E}">
        <p14:creationId xmlns:p14="http://schemas.microsoft.com/office/powerpoint/2010/main" val="36593648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59605-8D78-41AD-A838-0725CE8CC5CE}"/>
              </a:ext>
            </a:extLst>
          </p:cNvPr>
          <p:cNvSpPr>
            <a:spLocks noGrp="1"/>
          </p:cNvSpPr>
          <p:nvPr>
            <p:ph type="title"/>
          </p:nvPr>
        </p:nvSpPr>
        <p:spPr/>
        <p:txBody>
          <a:bodyPr/>
          <a:lstStyle/>
          <a:p>
            <a:r>
              <a:rPr lang="en-AU" dirty="0"/>
              <a:t>References</a:t>
            </a:r>
          </a:p>
        </p:txBody>
      </p:sp>
      <p:sp>
        <p:nvSpPr>
          <p:cNvPr id="3" name="Content Placeholder 2">
            <a:extLst>
              <a:ext uri="{FF2B5EF4-FFF2-40B4-BE49-F238E27FC236}">
                <a16:creationId xmlns:a16="http://schemas.microsoft.com/office/drawing/2014/main" id="{B9814C11-B545-E4AE-BAC0-45C94ABAF199}"/>
              </a:ext>
            </a:extLst>
          </p:cNvPr>
          <p:cNvSpPr>
            <a:spLocks noGrp="1"/>
          </p:cNvSpPr>
          <p:nvPr>
            <p:ph idx="1"/>
          </p:nvPr>
        </p:nvSpPr>
        <p:spPr/>
        <p:txBody>
          <a:bodyPr/>
          <a:lstStyle/>
          <a:p>
            <a:r>
              <a:rPr lang="en-US" dirty="0" err="1"/>
              <a:t>Heimdal</a:t>
            </a:r>
            <a:r>
              <a:rPr lang="en-US" dirty="0"/>
              <a:t>, How to Prioritize Vulnerabilities Effectively: Vulnerability Prioritization Explained by CRISTIAN NEAGU, viewed 8</a:t>
            </a:r>
            <a:r>
              <a:rPr lang="en-US" baseline="30000" dirty="0"/>
              <a:t>th</a:t>
            </a:r>
            <a:r>
              <a:rPr lang="en-US" dirty="0"/>
              <a:t> September, </a:t>
            </a:r>
            <a:r>
              <a:rPr lang="en-US" dirty="0">
                <a:hlinkClick r:id="rId2"/>
              </a:rPr>
              <a:t>How to Prioritize Vulnerabilities Effectively: Vulnerability Prioritization Explained (heimdalsecurity.com)</a:t>
            </a:r>
            <a:endParaRPr lang="en-US" dirty="0"/>
          </a:p>
          <a:p>
            <a:r>
              <a:rPr lang="en-US" dirty="0"/>
              <a:t>MITRE, Common Weakness  Enumeration, viewed 7</a:t>
            </a:r>
            <a:r>
              <a:rPr lang="en-US" baseline="30000" dirty="0"/>
              <a:t>th</a:t>
            </a:r>
            <a:r>
              <a:rPr lang="en-US" dirty="0"/>
              <a:t> September, </a:t>
            </a:r>
            <a:r>
              <a:rPr lang="en-US" dirty="0">
                <a:hlinkClick r:id="rId3"/>
              </a:rPr>
              <a:t>https://cwe.mitre.org/data/definitions/200.html</a:t>
            </a:r>
            <a:endParaRPr lang="en-US" dirty="0"/>
          </a:p>
          <a:p>
            <a:r>
              <a:rPr lang="en-US" dirty="0"/>
              <a:t>MITRE, Common Attack Pattern Enumeration and Classification, viewed 7</a:t>
            </a:r>
            <a:r>
              <a:rPr lang="en-US" baseline="30000" dirty="0"/>
              <a:t>th</a:t>
            </a:r>
            <a:r>
              <a:rPr lang="en-US" dirty="0"/>
              <a:t> September, </a:t>
            </a:r>
            <a:r>
              <a:rPr lang="en-US" dirty="0">
                <a:hlinkClick r:id="rId4"/>
              </a:rPr>
              <a:t>https://capec.mitre.org/data/definitions/576.html</a:t>
            </a:r>
            <a:endParaRPr lang="en-US" dirty="0"/>
          </a:p>
          <a:p>
            <a:r>
              <a:rPr lang="en-US" dirty="0"/>
              <a:t>NIST, National Vulnerability Database, viewed 7</a:t>
            </a:r>
            <a:r>
              <a:rPr lang="en-US" baseline="30000" dirty="0"/>
              <a:t>th</a:t>
            </a:r>
            <a:r>
              <a:rPr lang="en-US" dirty="0"/>
              <a:t> September, </a:t>
            </a:r>
            <a:r>
              <a:rPr lang="en-US" dirty="0">
                <a:hlinkClick r:id="rId5"/>
              </a:rPr>
              <a:t>https://nvd.nist.gov/vuln/detail/CVE-2019-1446</a:t>
            </a:r>
            <a:endParaRPr lang="en-US" dirty="0"/>
          </a:p>
          <a:p>
            <a:endParaRPr lang="en-US" dirty="0"/>
          </a:p>
        </p:txBody>
      </p:sp>
    </p:spTree>
    <p:extLst>
      <p:ext uri="{BB962C8B-B14F-4D97-AF65-F5344CB8AC3E}">
        <p14:creationId xmlns:p14="http://schemas.microsoft.com/office/powerpoint/2010/main" val="196984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1">
            <a:extLst>
              <a:ext uri="{FF2B5EF4-FFF2-40B4-BE49-F238E27FC236}">
                <a16:creationId xmlns:a16="http://schemas.microsoft.com/office/drawing/2014/main" id="{4E64E4A9-D8D0-4AE7-99BD-EFE51D6EB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AFD62F46-8DC3-4EDF-BDEF-27C439C6F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336253" cy="6858001"/>
          </a:xfrm>
          <a:custGeom>
            <a:avLst/>
            <a:gdLst>
              <a:gd name="connsiteX0" fmla="*/ 5721063 w 6336253"/>
              <a:gd name="connsiteY0" fmla="*/ 3536635 h 6858001"/>
              <a:gd name="connsiteX1" fmla="*/ 6230651 w 6336253"/>
              <a:gd name="connsiteY1" fmla="*/ 4046223 h 6858001"/>
              <a:gd name="connsiteX2" fmla="*/ 5721063 w 6336253"/>
              <a:gd name="connsiteY2" fmla="*/ 4555811 h 6858001"/>
              <a:gd name="connsiteX3" fmla="*/ 5211475 w 6336253"/>
              <a:gd name="connsiteY3" fmla="*/ 4046223 h 6858001"/>
              <a:gd name="connsiteX4" fmla="*/ 5721063 w 6336253"/>
              <a:gd name="connsiteY4" fmla="*/ 3536635 h 6858001"/>
              <a:gd name="connsiteX5" fmla="*/ 5456902 w 6336253"/>
              <a:gd name="connsiteY5" fmla="*/ 0 h 6858001"/>
              <a:gd name="connsiteX6" fmla="*/ 6321710 w 6336253"/>
              <a:gd name="connsiteY6" fmla="*/ 0 h 6858001"/>
              <a:gd name="connsiteX7" fmla="*/ 6332019 w 6336253"/>
              <a:gd name="connsiteY7" fmla="*/ 42969 h 6858001"/>
              <a:gd name="connsiteX8" fmla="*/ 6320934 w 6336253"/>
              <a:gd name="connsiteY8" fmla="*/ 219852 h 6858001"/>
              <a:gd name="connsiteX9" fmla="*/ 5774313 w 6336253"/>
              <a:gd name="connsiteY9" fmla="*/ 535443 h 6858001"/>
              <a:gd name="connsiteX10" fmla="*/ 5444200 w 6336253"/>
              <a:gd name="connsiteY10" fmla="*/ 78052 h 6858001"/>
              <a:gd name="connsiteX11" fmla="*/ 609600 w 6336253"/>
              <a:gd name="connsiteY11" fmla="*/ 0 h 6858001"/>
              <a:gd name="connsiteX12" fmla="*/ 1171409 w 6336253"/>
              <a:gd name="connsiteY12" fmla="*/ 0 h 6858001"/>
              <a:gd name="connsiteX13" fmla="*/ 4838473 w 6336253"/>
              <a:gd name="connsiteY13" fmla="*/ 0 h 6858001"/>
              <a:gd name="connsiteX14" fmla="*/ 4830349 w 6336253"/>
              <a:gd name="connsiteY14" fmla="*/ 184996 h 6858001"/>
              <a:gd name="connsiteX15" fmla="*/ 4833376 w 6336253"/>
              <a:gd name="connsiteY15" fmla="*/ 419995 h 6858001"/>
              <a:gd name="connsiteX16" fmla="*/ 5281338 w 6336253"/>
              <a:gd name="connsiteY16" fmla="*/ 1068099 h 6858001"/>
              <a:gd name="connsiteX17" fmla="*/ 5729205 w 6336253"/>
              <a:gd name="connsiteY17" fmla="*/ 2589405 h 6858001"/>
              <a:gd name="connsiteX18" fmla="*/ 5283212 w 6336253"/>
              <a:gd name="connsiteY18" fmla="*/ 3164269 h 6858001"/>
              <a:gd name="connsiteX19" fmla="*/ 5124820 w 6336253"/>
              <a:gd name="connsiteY19" fmla="*/ 4641255 h 6858001"/>
              <a:gd name="connsiteX20" fmla="*/ 5736551 w 6336253"/>
              <a:gd name="connsiteY20" fmla="*/ 5670858 h 6858001"/>
              <a:gd name="connsiteX21" fmla="*/ 6022123 w 6336253"/>
              <a:gd name="connsiteY21" fmla="*/ 6707670 h 6858001"/>
              <a:gd name="connsiteX22" fmla="*/ 6024496 w 6336253"/>
              <a:gd name="connsiteY22" fmla="*/ 6858000 h 6858001"/>
              <a:gd name="connsiteX23" fmla="*/ 2242268 w 6336253"/>
              <a:gd name="connsiteY23" fmla="*/ 6858000 h 6858001"/>
              <a:gd name="connsiteX24" fmla="*/ 2242268 w 6336253"/>
              <a:gd name="connsiteY24" fmla="*/ 6858001 h 6858001"/>
              <a:gd name="connsiteX25" fmla="*/ 0 w 6336253"/>
              <a:gd name="connsiteY25" fmla="*/ 6858001 h 6858001"/>
              <a:gd name="connsiteX26" fmla="*/ 0 w 6336253"/>
              <a:gd name="connsiteY26" fmla="*/ 1 h 6858001"/>
              <a:gd name="connsiteX27" fmla="*/ 609600 w 6336253"/>
              <a:gd name="connsiteY27"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36253" h="6858001">
                <a:moveTo>
                  <a:pt x="5721063" y="3536635"/>
                </a:moveTo>
                <a:cubicBezTo>
                  <a:pt x="6002501" y="3536635"/>
                  <a:pt x="6230651" y="3764785"/>
                  <a:pt x="6230651" y="4046223"/>
                </a:cubicBezTo>
                <a:cubicBezTo>
                  <a:pt x="6230651" y="4327661"/>
                  <a:pt x="6002501" y="4555811"/>
                  <a:pt x="5721063" y="4555811"/>
                </a:cubicBezTo>
                <a:cubicBezTo>
                  <a:pt x="5439625" y="4555811"/>
                  <a:pt x="5211475" y="4327661"/>
                  <a:pt x="5211475" y="4046223"/>
                </a:cubicBezTo>
                <a:cubicBezTo>
                  <a:pt x="5211475" y="3764785"/>
                  <a:pt x="5439625" y="3536635"/>
                  <a:pt x="5721063" y="3536635"/>
                </a:cubicBezTo>
                <a:close/>
                <a:moveTo>
                  <a:pt x="5456902" y="0"/>
                </a:moveTo>
                <a:lnTo>
                  <a:pt x="6321710" y="0"/>
                </a:lnTo>
                <a:lnTo>
                  <a:pt x="6332019" y="42969"/>
                </a:lnTo>
                <a:cubicBezTo>
                  <a:pt x="6340015" y="100391"/>
                  <a:pt x="6336884" y="160329"/>
                  <a:pt x="6320934" y="219852"/>
                </a:cubicBezTo>
                <a:cubicBezTo>
                  <a:pt x="6257137" y="457945"/>
                  <a:pt x="6012407" y="599240"/>
                  <a:pt x="5774313" y="535443"/>
                </a:cubicBezTo>
                <a:cubicBezTo>
                  <a:pt x="5565982" y="479621"/>
                  <a:pt x="5431761" y="285271"/>
                  <a:pt x="5444200" y="78052"/>
                </a:cubicBezTo>
                <a:close/>
                <a:moveTo>
                  <a:pt x="609600" y="0"/>
                </a:moveTo>
                <a:lnTo>
                  <a:pt x="1171409" y="0"/>
                </a:lnTo>
                <a:lnTo>
                  <a:pt x="4838473" y="0"/>
                </a:lnTo>
                <a:lnTo>
                  <a:pt x="4830349" y="184996"/>
                </a:lnTo>
                <a:cubicBezTo>
                  <a:pt x="4828991" y="263520"/>
                  <a:pt x="4829864" y="341910"/>
                  <a:pt x="4833376" y="419995"/>
                </a:cubicBezTo>
                <a:cubicBezTo>
                  <a:pt x="4846565" y="709488"/>
                  <a:pt x="5075226" y="891535"/>
                  <a:pt x="5281338" y="1068099"/>
                </a:cubicBezTo>
                <a:cubicBezTo>
                  <a:pt x="5795128" y="1508061"/>
                  <a:pt x="5969974" y="2032158"/>
                  <a:pt x="5729205" y="2589405"/>
                </a:cubicBezTo>
                <a:cubicBezTo>
                  <a:pt x="5635831" y="2805523"/>
                  <a:pt x="5454276" y="2993264"/>
                  <a:pt x="5283212" y="3164269"/>
                </a:cubicBezTo>
                <a:cubicBezTo>
                  <a:pt x="4824418" y="3622744"/>
                  <a:pt x="4843217" y="4154456"/>
                  <a:pt x="5124820" y="4641255"/>
                </a:cubicBezTo>
                <a:cubicBezTo>
                  <a:pt x="5325440" y="4986832"/>
                  <a:pt x="5565996" y="5311556"/>
                  <a:pt x="5736551" y="5670858"/>
                </a:cubicBezTo>
                <a:cubicBezTo>
                  <a:pt x="5902602" y="6019042"/>
                  <a:pt x="6001121" y="6366409"/>
                  <a:pt x="6022123" y="6707670"/>
                </a:cubicBezTo>
                <a:lnTo>
                  <a:pt x="6024496" y="6858000"/>
                </a:lnTo>
                <a:lnTo>
                  <a:pt x="2242268" y="6858000"/>
                </a:lnTo>
                <a:lnTo>
                  <a:pt x="2242268" y="6858001"/>
                </a:lnTo>
                <a:lnTo>
                  <a:pt x="0" y="6858001"/>
                </a:lnTo>
                <a:lnTo>
                  <a:pt x="0" y="1"/>
                </a:lnTo>
                <a:lnTo>
                  <a:pt x="609600"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EA8A4BA-FEA4-84F9-7AC8-CF449F29AC19}"/>
              </a:ext>
            </a:extLst>
          </p:cNvPr>
          <p:cNvSpPr>
            <a:spLocks noGrp="1"/>
          </p:cNvSpPr>
          <p:nvPr>
            <p:ph type="title"/>
          </p:nvPr>
        </p:nvSpPr>
        <p:spPr>
          <a:xfrm>
            <a:off x="6456458" y="552782"/>
            <a:ext cx="5125941" cy="1936746"/>
          </a:xfrm>
        </p:spPr>
        <p:txBody>
          <a:bodyPr>
            <a:normAutofit/>
          </a:bodyPr>
          <a:lstStyle/>
          <a:p>
            <a:r>
              <a:rPr lang="en-AU" dirty="0"/>
              <a:t>Additional Apps installed in VM</a:t>
            </a:r>
          </a:p>
        </p:txBody>
      </p:sp>
      <p:sp>
        <p:nvSpPr>
          <p:cNvPr id="3" name="Content Placeholder 2">
            <a:extLst>
              <a:ext uri="{FF2B5EF4-FFF2-40B4-BE49-F238E27FC236}">
                <a16:creationId xmlns:a16="http://schemas.microsoft.com/office/drawing/2014/main" id="{DD7EE72C-F3B6-AA01-5A9B-5F87716A5EAC}"/>
              </a:ext>
            </a:extLst>
          </p:cNvPr>
          <p:cNvSpPr>
            <a:spLocks noGrp="1"/>
          </p:cNvSpPr>
          <p:nvPr>
            <p:ph idx="1"/>
          </p:nvPr>
        </p:nvSpPr>
        <p:spPr>
          <a:xfrm>
            <a:off x="6456458" y="2735229"/>
            <a:ext cx="5125941" cy="3484596"/>
          </a:xfrm>
        </p:spPr>
        <p:txBody>
          <a:bodyPr>
            <a:normAutofit/>
          </a:bodyPr>
          <a:lstStyle/>
          <a:p>
            <a:r>
              <a:rPr lang="en-AU" dirty="0"/>
              <a:t>In additional apps I installed the following apps:</a:t>
            </a:r>
          </a:p>
          <a:p>
            <a:r>
              <a:rPr lang="en-AU" dirty="0"/>
              <a:t>Office version 2019</a:t>
            </a:r>
          </a:p>
          <a:p>
            <a:r>
              <a:rPr lang="en-AU" dirty="0"/>
              <a:t>Access version 2016</a:t>
            </a:r>
          </a:p>
        </p:txBody>
      </p:sp>
      <p:pic>
        <p:nvPicPr>
          <p:cNvPr id="5" name="Picture 4">
            <a:extLst>
              <a:ext uri="{FF2B5EF4-FFF2-40B4-BE49-F238E27FC236}">
                <a16:creationId xmlns:a16="http://schemas.microsoft.com/office/drawing/2014/main" id="{A0F88C0E-01D9-D72F-F214-C22610276FCE}"/>
              </a:ext>
            </a:extLst>
          </p:cNvPr>
          <p:cNvPicPr>
            <a:picLocks noChangeAspect="1"/>
          </p:cNvPicPr>
          <p:nvPr/>
        </p:nvPicPr>
        <p:blipFill>
          <a:blip r:embed="rId2"/>
          <a:stretch>
            <a:fillRect/>
          </a:stretch>
        </p:blipFill>
        <p:spPr>
          <a:xfrm>
            <a:off x="609600" y="2460370"/>
            <a:ext cx="4600913" cy="1851867"/>
          </a:xfrm>
          <a:prstGeom prst="rect">
            <a:avLst/>
          </a:prstGeom>
        </p:spPr>
      </p:pic>
    </p:spTree>
    <p:extLst>
      <p:ext uri="{BB962C8B-B14F-4D97-AF65-F5344CB8AC3E}">
        <p14:creationId xmlns:p14="http://schemas.microsoft.com/office/powerpoint/2010/main" val="3740373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76BDF4D-4826-490A-8307-7247A295E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2E0FF4CF-25CB-4537-9BBF-28B36C76BE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5328" y="1352190"/>
            <a:ext cx="7823624" cy="5505810"/>
          </a:xfrm>
          <a:custGeom>
            <a:avLst/>
            <a:gdLst>
              <a:gd name="connsiteX0" fmla="*/ 7676365 w 7823624"/>
              <a:gd name="connsiteY0" fmla="*/ 583688 h 5505810"/>
              <a:gd name="connsiteX1" fmla="*/ 7807957 w 7823624"/>
              <a:gd name="connsiteY1" fmla="*/ 609260 h 5505810"/>
              <a:gd name="connsiteX2" fmla="*/ 7823624 w 7823624"/>
              <a:gd name="connsiteY2" fmla="*/ 618028 h 5505810"/>
              <a:gd name="connsiteX3" fmla="*/ 7823624 w 7823624"/>
              <a:gd name="connsiteY3" fmla="*/ 1356037 h 5505810"/>
              <a:gd name="connsiteX4" fmla="*/ 7783921 w 7823624"/>
              <a:gd name="connsiteY4" fmla="*/ 1367061 h 5505810"/>
              <a:gd name="connsiteX5" fmla="*/ 7685829 w 7823624"/>
              <a:gd name="connsiteY5" fmla="*/ 1364631 h 5505810"/>
              <a:gd name="connsiteX6" fmla="*/ 7556041 w 7823624"/>
              <a:gd name="connsiteY6" fmla="*/ 1308528 h 5505810"/>
              <a:gd name="connsiteX7" fmla="*/ 7412440 w 7823624"/>
              <a:gd name="connsiteY7" fmla="*/ 765688 h 5505810"/>
              <a:gd name="connsiteX8" fmla="*/ 7676365 w 7823624"/>
              <a:gd name="connsiteY8" fmla="*/ 583688 h 5505810"/>
              <a:gd name="connsiteX9" fmla="*/ 7062857 w 7823624"/>
              <a:gd name="connsiteY9" fmla="*/ 396783 h 5505810"/>
              <a:gd name="connsiteX10" fmla="*/ 7127059 w 7823624"/>
              <a:gd name="connsiteY10" fmla="*/ 424535 h 5505810"/>
              <a:gd name="connsiteX11" fmla="*/ 7198094 w 7823624"/>
              <a:gd name="connsiteY11" fmla="*/ 693059 h 5505810"/>
              <a:gd name="connsiteX12" fmla="*/ 7099157 w 7823624"/>
              <a:gd name="connsiteY12" fmla="*/ 778505 h 5505810"/>
              <a:gd name="connsiteX13" fmla="*/ 7034998 w 7823624"/>
              <a:gd name="connsiteY13" fmla="*/ 780480 h 5505810"/>
              <a:gd name="connsiteX14" fmla="*/ 6970795 w 7823624"/>
              <a:gd name="connsiteY14" fmla="*/ 752727 h 5505810"/>
              <a:gd name="connsiteX15" fmla="*/ 6899760 w 7823624"/>
              <a:gd name="connsiteY15" fmla="*/ 484203 h 5505810"/>
              <a:gd name="connsiteX16" fmla="*/ 7062857 w 7823624"/>
              <a:gd name="connsiteY16" fmla="*/ 396783 h 5505810"/>
              <a:gd name="connsiteX17" fmla="*/ 1780739 w 7823624"/>
              <a:gd name="connsiteY17" fmla="*/ 1190 h 5505810"/>
              <a:gd name="connsiteX18" fmla="*/ 2850847 w 7823624"/>
              <a:gd name="connsiteY18" fmla="*/ 384530 h 5505810"/>
              <a:gd name="connsiteX19" fmla="*/ 3809413 w 7823624"/>
              <a:gd name="connsiteY19" fmla="*/ 1153764 h 5505810"/>
              <a:gd name="connsiteX20" fmla="*/ 5160376 w 7823624"/>
              <a:gd name="connsiteY20" fmla="*/ 1003825 h 5505810"/>
              <a:gd name="connsiteX21" fmla="*/ 5677238 w 7823624"/>
              <a:gd name="connsiteY21" fmla="*/ 480424 h 5505810"/>
              <a:gd name="connsiteX22" fmla="*/ 7082965 w 7823624"/>
              <a:gd name="connsiteY22" fmla="*/ 1065272 h 5505810"/>
              <a:gd name="connsiteX23" fmla="*/ 7687818 w 7823624"/>
              <a:gd name="connsiteY23" fmla="*/ 1625585 h 5505810"/>
              <a:gd name="connsiteX24" fmla="*/ 7823624 w 7823624"/>
              <a:gd name="connsiteY24" fmla="*/ 1633445 h 5505810"/>
              <a:gd name="connsiteX25" fmla="*/ 7823624 w 7823624"/>
              <a:gd name="connsiteY25" fmla="*/ 5505810 h 5505810"/>
              <a:gd name="connsiteX26" fmla="*/ 1419133 w 7823624"/>
              <a:gd name="connsiteY26" fmla="*/ 5505810 h 5505810"/>
              <a:gd name="connsiteX27" fmla="*/ 1422753 w 7823624"/>
              <a:gd name="connsiteY27" fmla="*/ 5488656 h 5505810"/>
              <a:gd name="connsiteX28" fmla="*/ 1543078 w 7823624"/>
              <a:gd name="connsiteY28" fmla="*/ 4961644 h 5505810"/>
              <a:gd name="connsiteX29" fmla="*/ 1334564 w 7823624"/>
              <a:gd name="connsiteY29" fmla="*/ 4133160 h 5505810"/>
              <a:gd name="connsiteX30" fmla="*/ 670875 w 7823624"/>
              <a:gd name="connsiteY30" fmla="*/ 3489628 h 5505810"/>
              <a:gd name="connsiteX31" fmla="*/ 499515 w 7823624"/>
              <a:gd name="connsiteY31" fmla="*/ 578153 h 5505810"/>
              <a:gd name="connsiteX32" fmla="*/ 1780739 w 7823624"/>
              <a:gd name="connsiteY32" fmla="*/ 1190 h 5505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823624" h="5505810">
                <a:moveTo>
                  <a:pt x="7676365" y="583688"/>
                </a:moveTo>
                <a:cubicBezTo>
                  <a:pt x="7719804" y="582304"/>
                  <a:pt x="7764489" y="590613"/>
                  <a:pt x="7807957" y="609260"/>
                </a:cubicBezTo>
                <a:lnTo>
                  <a:pt x="7823624" y="618028"/>
                </a:lnTo>
                <a:lnTo>
                  <a:pt x="7823624" y="1356037"/>
                </a:lnTo>
                <a:lnTo>
                  <a:pt x="7783921" y="1367061"/>
                </a:lnTo>
                <a:cubicBezTo>
                  <a:pt x="7751926" y="1371702"/>
                  <a:pt x="7718882" y="1370985"/>
                  <a:pt x="7685829" y="1364631"/>
                </a:cubicBezTo>
                <a:cubicBezTo>
                  <a:pt x="7641760" y="1356162"/>
                  <a:pt x="7597675" y="1337676"/>
                  <a:pt x="7556041" y="1308528"/>
                </a:cubicBezTo>
                <a:cubicBezTo>
                  <a:pt x="7389499" y="1191936"/>
                  <a:pt x="7325207" y="948898"/>
                  <a:pt x="7412440" y="765688"/>
                </a:cubicBezTo>
                <a:cubicBezTo>
                  <a:pt x="7466961" y="651183"/>
                  <a:pt x="7567768" y="587147"/>
                  <a:pt x="7676365" y="583688"/>
                </a:cubicBezTo>
                <a:close/>
                <a:moveTo>
                  <a:pt x="7062857" y="396783"/>
                </a:moveTo>
                <a:cubicBezTo>
                  <a:pt x="7084657" y="400973"/>
                  <a:pt x="7106463" y="410117"/>
                  <a:pt x="7127059" y="424535"/>
                </a:cubicBezTo>
                <a:cubicBezTo>
                  <a:pt x="7209442" y="482209"/>
                  <a:pt x="7241245" y="602433"/>
                  <a:pt x="7198094" y="693059"/>
                </a:cubicBezTo>
                <a:cubicBezTo>
                  <a:pt x="7176519" y="738373"/>
                  <a:pt x="7140289" y="767709"/>
                  <a:pt x="7099157" y="778505"/>
                </a:cubicBezTo>
                <a:cubicBezTo>
                  <a:pt x="7078590" y="783905"/>
                  <a:pt x="7056797" y="784670"/>
                  <a:pt x="7034998" y="780480"/>
                </a:cubicBezTo>
                <a:cubicBezTo>
                  <a:pt x="7013198" y="776289"/>
                  <a:pt x="6991391" y="767146"/>
                  <a:pt x="6970795" y="752727"/>
                </a:cubicBezTo>
                <a:cubicBezTo>
                  <a:pt x="6888412" y="695052"/>
                  <a:pt x="6856608" y="574829"/>
                  <a:pt x="6899760" y="484203"/>
                </a:cubicBezTo>
                <a:cubicBezTo>
                  <a:pt x="6932124" y="416232"/>
                  <a:pt x="6997458" y="384213"/>
                  <a:pt x="7062857" y="396783"/>
                </a:cubicBezTo>
                <a:close/>
                <a:moveTo>
                  <a:pt x="1780739" y="1190"/>
                </a:moveTo>
                <a:cubicBezTo>
                  <a:pt x="2129768" y="14988"/>
                  <a:pt x="2488852" y="148495"/>
                  <a:pt x="2850847" y="384530"/>
                </a:cubicBezTo>
                <a:cubicBezTo>
                  <a:pt x="3184362" y="601036"/>
                  <a:pt x="3487788" y="901267"/>
                  <a:pt x="3809413" y="1153764"/>
                </a:cubicBezTo>
                <a:cubicBezTo>
                  <a:pt x="4262448" y="1508236"/>
                  <a:pt x="4750558" y="1545992"/>
                  <a:pt x="5160376" y="1003825"/>
                </a:cubicBezTo>
                <a:cubicBezTo>
                  <a:pt x="5313232" y="801671"/>
                  <a:pt x="5481196" y="587300"/>
                  <a:pt x="5677238" y="480424"/>
                </a:cubicBezTo>
                <a:cubicBezTo>
                  <a:pt x="6182723" y="204840"/>
                  <a:pt x="6667481" y="431193"/>
                  <a:pt x="7082965" y="1065272"/>
                </a:cubicBezTo>
                <a:cubicBezTo>
                  <a:pt x="7249706" y="1319645"/>
                  <a:pt x="7421998" y="1601453"/>
                  <a:pt x="7687818" y="1625585"/>
                </a:cubicBezTo>
                <a:lnTo>
                  <a:pt x="7823624" y="1633445"/>
                </a:lnTo>
                <a:lnTo>
                  <a:pt x="7823624" y="5505810"/>
                </a:lnTo>
                <a:lnTo>
                  <a:pt x="1419133" y="5505810"/>
                </a:lnTo>
                <a:lnTo>
                  <a:pt x="1422753" y="5488656"/>
                </a:lnTo>
                <a:cubicBezTo>
                  <a:pt x="1462649" y="5312984"/>
                  <a:pt x="1506176" y="5138278"/>
                  <a:pt x="1543078" y="4961644"/>
                </a:cubicBezTo>
                <a:cubicBezTo>
                  <a:pt x="1609806" y="4640258"/>
                  <a:pt x="1539760" y="4343419"/>
                  <a:pt x="1334564" y="4133160"/>
                </a:cubicBezTo>
                <a:cubicBezTo>
                  <a:pt x="1117562" y="3910930"/>
                  <a:pt x="900716" y="3685928"/>
                  <a:pt x="670875" y="3489628"/>
                </a:cubicBezTo>
                <a:cubicBezTo>
                  <a:pt x="-321639" y="2642174"/>
                  <a:pt x="-67393" y="1165752"/>
                  <a:pt x="499515" y="578153"/>
                </a:cubicBezTo>
                <a:cubicBezTo>
                  <a:pt x="899852" y="163598"/>
                  <a:pt x="1331986" y="-16550"/>
                  <a:pt x="1780739" y="119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57D86A3-E25D-AA06-EBDB-396CD12EFA48}"/>
              </a:ext>
            </a:extLst>
          </p:cNvPr>
          <p:cNvSpPr>
            <a:spLocks noGrp="1"/>
          </p:cNvSpPr>
          <p:nvPr>
            <p:ph type="title"/>
          </p:nvPr>
        </p:nvSpPr>
        <p:spPr>
          <a:xfrm>
            <a:off x="609600" y="552783"/>
            <a:ext cx="10972800" cy="1570804"/>
          </a:xfrm>
        </p:spPr>
        <p:txBody>
          <a:bodyPr>
            <a:normAutofit/>
          </a:bodyPr>
          <a:lstStyle/>
          <a:p>
            <a:r>
              <a:rPr lang="en-AU" dirty="0"/>
              <a:t>Nessus scan initiation</a:t>
            </a:r>
          </a:p>
        </p:txBody>
      </p:sp>
      <p:sp>
        <p:nvSpPr>
          <p:cNvPr id="3" name="Content Placeholder 2">
            <a:extLst>
              <a:ext uri="{FF2B5EF4-FFF2-40B4-BE49-F238E27FC236}">
                <a16:creationId xmlns:a16="http://schemas.microsoft.com/office/drawing/2014/main" id="{6C07F0B4-3DD7-7CA3-E4B3-8283858EEA5F}"/>
              </a:ext>
            </a:extLst>
          </p:cNvPr>
          <p:cNvSpPr>
            <a:spLocks noGrp="1"/>
          </p:cNvSpPr>
          <p:nvPr>
            <p:ph idx="1"/>
          </p:nvPr>
        </p:nvSpPr>
        <p:spPr>
          <a:xfrm>
            <a:off x="609599" y="2397689"/>
            <a:ext cx="3750023" cy="3445893"/>
          </a:xfrm>
        </p:spPr>
        <p:txBody>
          <a:bodyPr>
            <a:normAutofit/>
          </a:bodyPr>
          <a:lstStyle/>
          <a:p>
            <a:r>
              <a:rPr lang="en-AU" dirty="0"/>
              <a:t>Here in this step I have shown how to set-up the name and how to start the basic scan.</a:t>
            </a:r>
          </a:p>
          <a:p>
            <a:r>
              <a:rPr lang="en-AU" dirty="0"/>
              <a:t>Kali-&gt;Firefox-&gt;Nessus login-&gt;scans-&gt;basic scan-&gt;start and enter the target IP.</a:t>
            </a:r>
          </a:p>
          <a:p>
            <a:r>
              <a:rPr lang="en-AU" dirty="0"/>
              <a:t>I found in total </a:t>
            </a:r>
          </a:p>
        </p:txBody>
      </p:sp>
      <p:pic>
        <p:nvPicPr>
          <p:cNvPr id="5" name="Picture 4">
            <a:extLst>
              <a:ext uri="{FF2B5EF4-FFF2-40B4-BE49-F238E27FC236}">
                <a16:creationId xmlns:a16="http://schemas.microsoft.com/office/drawing/2014/main" id="{0F3123B8-7980-7B8C-9418-595A742B2773}"/>
              </a:ext>
            </a:extLst>
          </p:cNvPr>
          <p:cNvPicPr>
            <a:picLocks noChangeAspect="1"/>
          </p:cNvPicPr>
          <p:nvPr/>
        </p:nvPicPr>
        <p:blipFill>
          <a:blip r:embed="rId2"/>
          <a:stretch>
            <a:fillRect/>
          </a:stretch>
        </p:blipFill>
        <p:spPr>
          <a:xfrm>
            <a:off x="4733053" y="2588252"/>
            <a:ext cx="6764594" cy="3805083"/>
          </a:xfrm>
          <a:prstGeom prst="rect">
            <a:avLst/>
          </a:prstGeom>
        </p:spPr>
      </p:pic>
    </p:spTree>
    <p:extLst>
      <p:ext uri="{BB962C8B-B14F-4D97-AF65-F5344CB8AC3E}">
        <p14:creationId xmlns:p14="http://schemas.microsoft.com/office/powerpoint/2010/main" val="1378905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6"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8BF742A-50EF-4EE9-855D-53E511F86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7EF79062-B5BB-45DF-810C-95A324A9D6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2140699"/>
            <a:ext cx="12192000" cy="4717301"/>
          </a:xfrm>
          <a:custGeom>
            <a:avLst/>
            <a:gdLst>
              <a:gd name="connsiteX0" fmla="*/ 8930642 w 12192000"/>
              <a:gd name="connsiteY0" fmla="*/ 4273734 h 4717301"/>
              <a:gd name="connsiteX1" fmla="*/ 9143134 w 12192000"/>
              <a:gd name="connsiteY1" fmla="*/ 4396362 h 4717301"/>
              <a:gd name="connsiteX2" fmla="*/ 9043549 w 12192000"/>
              <a:gd name="connsiteY2" fmla="*/ 4693978 h 4717301"/>
              <a:gd name="connsiteX3" fmla="*/ 8745984 w 12192000"/>
              <a:gd name="connsiteY3" fmla="*/ 4594249 h 4717301"/>
              <a:gd name="connsiteX4" fmla="*/ 8845568 w 12192000"/>
              <a:gd name="connsiteY4" fmla="*/ 4296634 h 4717301"/>
              <a:gd name="connsiteX5" fmla="*/ 8930642 w 12192000"/>
              <a:gd name="connsiteY5" fmla="*/ 4273734 h 4717301"/>
              <a:gd name="connsiteX6" fmla="*/ 9842642 w 12192000"/>
              <a:gd name="connsiteY6" fmla="*/ 3718743 h 4717301"/>
              <a:gd name="connsiteX7" fmla="*/ 10272210 w 12192000"/>
              <a:gd name="connsiteY7" fmla="*/ 3966645 h 4717301"/>
              <a:gd name="connsiteX8" fmla="*/ 10070896 w 12192000"/>
              <a:gd name="connsiteY8" fmla="*/ 4568292 h 4717301"/>
              <a:gd name="connsiteX9" fmla="*/ 9469346 w 12192000"/>
              <a:gd name="connsiteY9" fmla="*/ 4366686 h 4717301"/>
              <a:gd name="connsiteX10" fmla="*/ 9670660 w 12192000"/>
              <a:gd name="connsiteY10" fmla="*/ 3765038 h 4717301"/>
              <a:gd name="connsiteX11" fmla="*/ 9842642 w 12192000"/>
              <a:gd name="connsiteY11" fmla="*/ 3718743 h 4717301"/>
              <a:gd name="connsiteX12" fmla="*/ 0 w 12192000"/>
              <a:gd name="connsiteY12" fmla="*/ 0 h 4717301"/>
              <a:gd name="connsiteX13" fmla="*/ 12192000 w 12192000"/>
              <a:gd name="connsiteY13" fmla="*/ 0 h 4717301"/>
              <a:gd name="connsiteX14" fmla="*/ 12192000 w 12192000"/>
              <a:gd name="connsiteY14" fmla="*/ 3369891 h 4717301"/>
              <a:gd name="connsiteX15" fmla="*/ 12124015 w 12192000"/>
              <a:gd name="connsiteY15" fmla="*/ 3410713 h 4717301"/>
              <a:gd name="connsiteX16" fmla="*/ 11077457 w 12192000"/>
              <a:gd name="connsiteY16" fmla="*/ 3501725 h 4717301"/>
              <a:gd name="connsiteX17" fmla="*/ 9867246 w 12192000"/>
              <a:gd name="connsiteY17" fmla="*/ 3351592 h 4717301"/>
              <a:gd name="connsiteX18" fmla="*/ 8994802 w 12192000"/>
              <a:gd name="connsiteY18" fmla="*/ 3878378 h 4717301"/>
              <a:gd name="connsiteX19" fmla="*/ 6994655 w 12192000"/>
              <a:gd name="connsiteY19" fmla="*/ 4335637 h 4717301"/>
              <a:gd name="connsiteX20" fmla="*/ 6287534 w 12192000"/>
              <a:gd name="connsiteY20" fmla="*/ 3714199 h 4717301"/>
              <a:gd name="connsiteX21" fmla="*/ 4392596 w 12192000"/>
              <a:gd name="connsiteY21" fmla="*/ 3392344 h 4717301"/>
              <a:gd name="connsiteX22" fmla="*/ 3014500 w 12192000"/>
              <a:gd name="connsiteY22" fmla="*/ 4100222 h 4717301"/>
              <a:gd name="connsiteX23" fmla="*/ 86414 w 12192000"/>
              <a:gd name="connsiteY23" fmla="*/ 3903305 h 4717301"/>
              <a:gd name="connsiteX24" fmla="*/ 0 w 12192000"/>
              <a:gd name="connsiteY24" fmla="*/ 3840566 h 471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92000" h="4717301">
                <a:moveTo>
                  <a:pt x="8930642" y="4273734"/>
                </a:moveTo>
                <a:cubicBezTo>
                  <a:pt x="9016941" y="4268381"/>
                  <a:pt x="9102130" y="4314070"/>
                  <a:pt x="9143134" y="4396362"/>
                </a:cubicBezTo>
                <a:cubicBezTo>
                  <a:pt x="9197806" y="4506087"/>
                  <a:pt x="9153221" y="4639333"/>
                  <a:pt x="9043549" y="4693978"/>
                </a:cubicBezTo>
                <a:cubicBezTo>
                  <a:pt x="8933879" y="4748622"/>
                  <a:pt x="8800655" y="4703973"/>
                  <a:pt x="8745984" y="4594249"/>
                </a:cubicBezTo>
                <a:cubicBezTo>
                  <a:pt x="8691311" y="4484525"/>
                  <a:pt x="8735897" y="4351279"/>
                  <a:pt x="8845568" y="4296634"/>
                </a:cubicBezTo>
                <a:cubicBezTo>
                  <a:pt x="8872986" y="4282973"/>
                  <a:pt x="8901875" y="4275517"/>
                  <a:pt x="8930642" y="4273734"/>
                </a:cubicBezTo>
                <a:close/>
                <a:moveTo>
                  <a:pt x="9842642" y="3718743"/>
                </a:moveTo>
                <a:cubicBezTo>
                  <a:pt x="10017101" y="3707923"/>
                  <a:pt x="10189318" y="3800286"/>
                  <a:pt x="10272210" y="3966645"/>
                </a:cubicBezTo>
                <a:cubicBezTo>
                  <a:pt x="10382732" y="4188458"/>
                  <a:pt x="10292600" y="4457825"/>
                  <a:pt x="10070896" y="4568292"/>
                </a:cubicBezTo>
                <a:cubicBezTo>
                  <a:pt x="9849191" y="4678760"/>
                  <a:pt x="9579867" y="4588498"/>
                  <a:pt x="9469346" y="4366686"/>
                </a:cubicBezTo>
                <a:cubicBezTo>
                  <a:pt x="9358824" y="4144873"/>
                  <a:pt x="9448956" y="3875506"/>
                  <a:pt x="9670660" y="3765038"/>
                </a:cubicBezTo>
                <a:cubicBezTo>
                  <a:pt x="9726087" y="3737421"/>
                  <a:pt x="9784490" y="3722349"/>
                  <a:pt x="9842642" y="3718743"/>
                </a:cubicBezTo>
                <a:close/>
                <a:moveTo>
                  <a:pt x="0" y="0"/>
                </a:moveTo>
                <a:lnTo>
                  <a:pt x="12192000" y="0"/>
                </a:lnTo>
                <a:lnTo>
                  <a:pt x="12192000" y="3369891"/>
                </a:lnTo>
                <a:lnTo>
                  <a:pt x="12124015" y="3410713"/>
                </a:lnTo>
                <a:cubicBezTo>
                  <a:pt x="11792041" y="3581538"/>
                  <a:pt x="11443617" y="3577252"/>
                  <a:pt x="11077457" y="3501725"/>
                </a:cubicBezTo>
                <a:cubicBezTo>
                  <a:pt x="10679189" y="3419860"/>
                  <a:pt x="10271734" y="3358281"/>
                  <a:pt x="9867246" y="3351592"/>
                </a:cubicBezTo>
                <a:cubicBezTo>
                  <a:pt x="9492336" y="3345611"/>
                  <a:pt x="9239136" y="3626329"/>
                  <a:pt x="8994802" y="3878378"/>
                </a:cubicBezTo>
                <a:cubicBezTo>
                  <a:pt x="8385954" y="4506678"/>
                  <a:pt x="7695268" y="4690742"/>
                  <a:pt x="6994655" y="4335637"/>
                </a:cubicBezTo>
                <a:cubicBezTo>
                  <a:pt x="6722938" y="4197922"/>
                  <a:pt x="6494843" y="3948626"/>
                  <a:pt x="6287534" y="3714199"/>
                </a:cubicBezTo>
                <a:cubicBezTo>
                  <a:pt x="5731733" y="3085491"/>
                  <a:pt x="5043559" y="3067499"/>
                  <a:pt x="4392596" y="3392344"/>
                </a:cubicBezTo>
                <a:cubicBezTo>
                  <a:pt x="3930423" y="3623867"/>
                  <a:pt x="3492022" y="3908604"/>
                  <a:pt x="3014500" y="4100222"/>
                </a:cubicBezTo>
                <a:cubicBezTo>
                  <a:pt x="1977820" y="4518409"/>
                  <a:pt x="973242" y="4499486"/>
                  <a:pt x="86414" y="3903305"/>
                </a:cubicBezTo>
                <a:lnTo>
                  <a:pt x="0" y="384056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FD9407-FFB5-F73F-8AC3-15F68ABC25C0}"/>
              </a:ext>
            </a:extLst>
          </p:cNvPr>
          <p:cNvSpPr>
            <a:spLocks noGrp="1"/>
          </p:cNvSpPr>
          <p:nvPr>
            <p:ph type="title"/>
          </p:nvPr>
        </p:nvSpPr>
        <p:spPr>
          <a:xfrm>
            <a:off x="609600" y="669856"/>
            <a:ext cx="6658405" cy="1451174"/>
          </a:xfrm>
        </p:spPr>
        <p:txBody>
          <a:bodyPr vert="horz" lIns="91440" tIns="45720" rIns="91440" bIns="45720" rtlCol="0" anchor="ctr">
            <a:normAutofit/>
          </a:bodyPr>
          <a:lstStyle/>
          <a:p>
            <a:pPr>
              <a:lnSpc>
                <a:spcPct val="90000"/>
              </a:lnSpc>
            </a:pPr>
            <a:r>
              <a:rPr lang="en-US" sz="4600" dirty="0"/>
              <a:t>Scan completed for both VMs</a:t>
            </a:r>
          </a:p>
        </p:txBody>
      </p:sp>
      <p:pic>
        <p:nvPicPr>
          <p:cNvPr id="7" name="Picture 6">
            <a:extLst>
              <a:ext uri="{FF2B5EF4-FFF2-40B4-BE49-F238E27FC236}">
                <a16:creationId xmlns:a16="http://schemas.microsoft.com/office/drawing/2014/main" id="{DA9864CE-D6CD-AA9F-247B-BF6C05D0F28C}"/>
              </a:ext>
            </a:extLst>
          </p:cNvPr>
          <p:cNvPicPr>
            <a:picLocks noChangeAspect="1"/>
          </p:cNvPicPr>
          <p:nvPr/>
        </p:nvPicPr>
        <p:blipFill>
          <a:blip r:embed="rId2"/>
          <a:stretch>
            <a:fillRect/>
          </a:stretch>
        </p:blipFill>
        <p:spPr>
          <a:xfrm>
            <a:off x="2037287" y="2060695"/>
            <a:ext cx="8114377" cy="4564337"/>
          </a:xfrm>
          <a:prstGeom prst="rect">
            <a:avLst/>
          </a:prstGeom>
        </p:spPr>
      </p:pic>
    </p:spTree>
    <p:extLst>
      <p:ext uri="{BB962C8B-B14F-4D97-AF65-F5344CB8AC3E}">
        <p14:creationId xmlns:p14="http://schemas.microsoft.com/office/powerpoint/2010/main" val="1712907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76BDF4D-4826-490A-8307-7247A295E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2E0FF4CF-25CB-4537-9BBF-28B36C76BE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5328" y="1352190"/>
            <a:ext cx="7823624" cy="5505810"/>
          </a:xfrm>
          <a:custGeom>
            <a:avLst/>
            <a:gdLst>
              <a:gd name="connsiteX0" fmla="*/ 7676365 w 7823624"/>
              <a:gd name="connsiteY0" fmla="*/ 583688 h 5505810"/>
              <a:gd name="connsiteX1" fmla="*/ 7807957 w 7823624"/>
              <a:gd name="connsiteY1" fmla="*/ 609260 h 5505810"/>
              <a:gd name="connsiteX2" fmla="*/ 7823624 w 7823624"/>
              <a:gd name="connsiteY2" fmla="*/ 618028 h 5505810"/>
              <a:gd name="connsiteX3" fmla="*/ 7823624 w 7823624"/>
              <a:gd name="connsiteY3" fmla="*/ 1356037 h 5505810"/>
              <a:gd name="connsiteX4" fmla="*/ 7783921 w 7823624"/>
              <a:gd name="connsiteY4" fmla="*/ 1367061 h 5505810"/>
              <a:gd name="connsiteX5" fmla="*/ 7685829 w 7823624"/>
              <a:gd name="connsiteY5" fmla="*/ 1364631 h 5505810"/>
              <a:gd name="connsiteX6" fmla="*/ 7556041 w 7823624"/>
              <a:gd name="connsiteY6" fmla="*/ 1308528 h 5505810"/>
              <a:gd name="connsiteX7" fmla="*/ 7412440 w 7823624"/>
              <a:gd name="connsiteY7" fmla="*/ 765688 h 5505810"/>
              <a:gd name="connsiteX8" fmla="*/ 7676365 w 7823624"/>
              <a:gd name="connsiteY8" fmla="*/ 583688 h 5505810"/>
              <a:gd name="connsiteX9" fmla="*/ 7062857 w 7823624"/>
              <a:gd name="connsiteY9" fmla="*/ 396783 h 5505810"/>
              <a:gd name="connsiteX10" fmla="*/ 7127059 w 7823624"/>
              <a:gd name="connsiteY10" fmla="*/ 424535 h 5505810"/>
              <a:gd name="connsiteX11" fmla="*/ 7198094 w 7823624"/>
              <a:gd name="connsiteY11" fmla="*/ 693059 h 5505810"/>
              <a:gd name="connsiteX12" fmla="*/ 7099157 w 7823624"/>
              <a:gd name="connsiteY12" fmla="*/ 778505 h 5505810"/>
              <a:gd name="connsiteX13" fmla="*/ 7034998 w 7823624"/>
              <a:gd name="connsiteY13" fmla="*/ 780480 h 5505810"/>
              <a:gd name="connsiteX14" fmla="*/ 6970795 w 7823624"/>
              <a:gd name="connsiteY14" fmla="*/ 752727 h 5505810"/>
              <a:gd name="connsiteX15" fmla="*/ 6899760 w 7823624"/>
              <a:gd name="connsiteY15" fmla="*/ 484203 h 5505810"/>
              <a:gd name="connsiteX16" fmla="*/ 7062857 w 7823624"/>
              <a:gd name="connsiteY16" fmla="*/ 396783 h 5505810"/>
              <a:gd name="connsiteX17" fmla="*/ 1780739 w 7823624"/>
              <a:gd name="connsiteY17" fmla="*/ 1190 h 5505810"/>
              <a:gd name="connsiteX18" fmla="*/ 2850847 w 7823624"/>
              <a:gd name="connsiteY18" fmla="*/ 384530 h 5505810"/>
              <a:gd name="connsiteX19" fmla="*/ 3809413 w 7823624"/>
              <a:gd name="connsiteY19" fmla="*/ 1153764 h 5505810"/>
              <a:gd name="connsiteX20" fmla="*/ 5160376 w 7823624"/>
              <a:gd name="connsiteY20" fmla="*/ 1003825 h 5505810"/>
              <a:gd name="connsiteX21" fmla="*/ 5677238 w 7823624"/>
              <a:gd name="connsiteY21" fmla="*/ 480424 h 5505810"/>
              <a:gd name="connsiteX22" fmla="*/ 7082965 w 7823624"/>
              <a:gd name="connsiteY22" fmla="*/ 1065272 h 5505810"/>
              <a:gd name="connsiteX23" fmla="*/ 7687818 w 7823624"/>
              <a:gd name="connsiteY23" fmla="*/ 1625585 h 5505810"/>
              <a:gd name="connsiteX24" fmla="*/ 7823624 w 7823624"/>
              <a:gd name="connsiteY24" fmla="*/ 1633445 h 5505810"/>
              <a:gd name="connsiteX25" fmla="*/ 7823624 w 7823624"/>
              <a:gd name="connsiteY25" fmla="*/ 5505810 h 5505810"/>
              <a:gd name="connsiteX26" fmla="*/ 1419133 w 7823624"/>
              <a:gd name="connsiteY26" fmla="*/ 5505810 h 5505810"/>
              <a:gd name="connsiteX27" fmla="*/ 1422753 w 7823624"/>
              <a:gd name="connsiteY27" fmla="*/ 5488656 h 5505810"/>
              <a:gd name="connsiteX28" fmla="*/ 1543078 w 7823624"/>
              <a:gd name="connsiteY28" fmla="*/ 4961644 h 5505810"/>
              <a:gd name="connsiteX29" fmla="*/ 1334564 w 7823624"/>
              <a:gd name="connsiteY29" fmla="*/ 4133160 h 5505810"/>
              <a:gd name="connsiteX30" fmla="*/ 670875 w 7823624"/>
              <a:gd name="connsiteY30" fmla="*/ 3489628 h 5505810"/>
              <a:gd name="connsiteX31" fmla="*/ 499515 w 7823624"/>
              <a:gd name="connsiteY31" fmla="*/ 578153 h 5505810"/>
              <a:gd name="connsiteX32" fmla="*/ 1780739 w 7823624"/>
              <a:gd name="connsiteY32" fmla="*/ 1190 h 5505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823624" h="5505810">
                <a:moveTo>
                  <a:pt x="7676365" y="583688"/>
                </a:moveTo>
                <a:cubicBezTo>
                  <a:pt x="7719804" y="582304"/>
                  <a:pt x="7764489" y="590613"/>
                  <a:pt x="7807957" y="609260"/>
                </a:cubicBezTo>
                <a:lnTo>
                  <a:pt x="7823624" y="618028"/>
                </a:lnTo>
                <a:lnTo>
                  <a:pt x="7823624" y="1356037"/>
                </a:lnTo>
                <a:lnTo>
                  <a:pt x="7783921" y="1367061"/>
                </a:lnTo>
                <a:cubicBezTo>
                  <a:pt x="7751926" y="1371702"/>
                  <a:pt x="7718882" y="1370985"/>
                  <a:pt x="7685829" y="1364631"/>
                </a:cubicBezTo>
                <a:cubicBezTo>
                  <a:pt x="7641760" y="1356162"/>
                  <a:pt x="7597675" y="1337676"/>
                  <a:pt x="7556041" y="1308528"/>
                </a:cubicBezTo>
                <a:cubicBezTo>
                  <a:pt x="7389499" y="1191936"/>
                  <a:pt x="7325207" y="948898"/>
                  <a:pt x="7412440" y="765688"/>
                </a:cubicBezTo>
                <a:cubicBezTo>
                  <a:pt x="7466961" y="651183"/>
                  <a:pt x="7567768" y="587147"/>
                  <a:pt x="7676365" y="583688"/>
                </a:cubicBezTo>
                <a:close/>
                <a:moveTo>
                  <a:pt x="7062857" y="396783"/>
                </a:moveTo>
                <a:cubicBezTo>
                  <a:pt x="7084657" y="400973"/>
                  <a:pt x="7106463" y="410117"/>
                  <a:pt x="7127059" y="424535"/>
                </a:cubicBezTo>
                <a:cubicBezTo>
                  <a:pt x="7209442" y="482209"/>
                  <a:pt x="7241245" y="602433"/>
                  <a:pt x="7198094" y="693059"/>
                </a:cubicBezTo>
                <a:cubicBezTo>
                  <a:pt x="7176519" y="738373"/>
                  <a:pt x="7140289" y="767709"/>
                  <a:pt x="7099157" y="778505"/>
                </a:cubicBezTo>
                <a:cubicBezTo>
                  <a:pt x="7078590" y="783905"/>
                  <a:pt x="7056797" y="784670"/>
                  <a:pt x="7034998" y="780480"/>
                </a:cubicBezTo>
                <a:cubicBezTo>
                  <a:pt x="7013198" y="776289"/>
                  <a:pt x="6991391" y="767146"/>
                  <a:pt x="6970795" y="752727"/>
                </a:cubicBezTo>
                <a:cubicBezTo>
                  <a:pt x="6888412" y="695052"/>
                  <a:pt x="6856608" y="574829"/>
                  <a:pt x="6899760" y="484203"/>
                </a:cubicBezTo>
                <a:cubicBezTo>
                  <a:pt x="6932124" y="416232"/>
                  <a:pt x="6997458" y="384213"/>
                  <a:pt x="7062857" y="396783"/>
                </a:cubicBezTo>
                <a:close/>
                <a:moveTo>
                  <a:pt x="1780739" y="1190"/>
                </a:moveTo>
                <a:cubicBezTo>
                  <a:pt x="2129768" y="14988"/>
                  <a:pt x="2488852" y="148495"/>
                  <a:pt x="2850847" y="384530"/>
                </a:cubicBezTo>
                <a:cubicBezTo>
                  <a:pt x="3184362" y="601036"/>
                  <a:pt x="3487788" y="901267"/>
                  <a:pt x="3809413" y="1153764"/>
                </a:cubicBezTo>
                <a:cubicBezTo>
                  <a:pt x="4262448" y="1508236"/>
                  <a:pt x="4750558" y="1545992"/>
                  <a:pt x="5160376" y="1003825"/>
                </a:cubicBezTo>
                <a:cubicBezTo>
                  <a:pt x="5313232" y="801671"/>
                  <a:pt x="5481196" y="587300"/>
                  <a:pt x="5677238" y="480424"/>
                </a:cubicBezTo>
                <a:cubicBezTo>
                  <a:pt x="6182723" y="204840"/>
                  <a:pt x="6667481" y="431193"/>
                  <a:pt x="7082965" y="1065272"/>
                </a:cubicBezTo>
                <a:cubicBezTo>
                  <a:pt x="7249706" y="1319645"/>
                  <a:pt x="7421998" y="1601453"/>
                  <a:pt x="7687818" y="1625585"/>
                </a:cubicBezTo>
                <a:lnTo>
                  <a:pt x="7823624" y="1633445"/>
                </a:lnTo>
                <a:lnTo>
                  <a:pt x="7823624" y="5505810"/>
                </a:lnTo>
                <a:lnTo>
                  <a:pt x="1419133" y="5505810"/>
                </a:lnTo>
                <a:lnTo>
                  <a:pt x="1422753" y="5488656"/>
                </a:lnTo>
                <a:cubicBezTo>
                  <a:pt x="1462649" y="5312984"/>
                  <a:pt x="1506176" y="5138278"/>
                  <a:pt x="1543078" y="4961644"/>
                </a:cubicBezTo>
                <a:cubicBezTo>
                  <a:pt x="1609806" y="4640258"/>
                  <a:pt x="1539760" y="4343419"/>
                  <a:pt x="1334564" y="4133160"/>
                </a:cubicBezTo>
                <a:cubicBezTo>
                  <a:pt x="1117562" y="3910930"/>
                  <a:pt x="900716" y="3685928"/>
                  <a:pt x="670875" y="3489628"/>
                </a:cubicBezTo>
                <a:cubicBezTo>
                  <a:pt x="-321639" y="2642174"/>
                  <a:pt x="-67393" y="1165752"/>
                  <a:pt x="499515" y="578153"/>
                </a:cubicBezTo>
                <a:cubicBezTo>
                  <a:pt x="899852" y="163598"/>
                  <a:pt x="1331986" y="-16550"/>
                  <a:pt x="1780739" y="119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D76B404-B920-3D33-7642-ACAF25B1F356}"/>
              </a:ext>
            </a:extLst>
          </p:cNvPr>
          <p:cNvSpPr>
            <a:spLocks noGrp="1"/>
          </p:cNvSpPr>
          <p:nvPr>
            <p:ph type="title"/>
          </p:nvPr>
        </p:nvSpPr>
        <p:spPr>
          <a:xfrm>
            <a:off x="609600" y="552783"/>
            <a:ext cx="10972800" cy="1570804"/>
          </a:xfrm>
        </p:spPr>
        <p:txBody>
          <a:bodyPr>
            <a:normAutofit/>
          </a:bodyPr>
          <a:lstStyle/>
          <a:p>
            <a:r>
              <a:rPr lang="en-AU" dirty="0"/>
              <a:t>Searching Vulnerabilities without </a:t>
            </a:r>
            <a:r>
              <a:rPr lang="en-AU" dirty="0" err="1"/>
              <a:t>Wazuh</a:t>
            </a:r>
            <a:r>
              <a:rPr lang="en-AU" dirty="0"/>
              <a:t>: Nessus</a:t>
            </a:r>
          </a:p>
        </p:txBody>
      </p:sp>
      <p:sp>
        <p:nvSpPr>
          <p:cNvPr id="3" name="Content Placeholder 2">
            <a:extLst>
              <a:ext uri="{FF2B5EF4-FFF2-40B4-BE49-F238E27FC236}">
                <a16:creationId xmlns:a16="http://schemas.microsoft.com/office/drawing/2014/main" id="{31694F66-E1A8-083C-0C43-6D6A08BB3DE1}"/>
              </a:ext>
            </a:extLst>
          </p:cNvPr>
          <p:cNvSpPr>
            <a:spLocks noGrp="1"/>
          </p:cNvSpPr>
          <p:nvPr>
            <p:ph idx="1"/>
          </p:nvPr>
        </p:nvSpPr>
        <p:spPr>
          <a:xfrm>
            <a:off x="609599" y="2397689"/>
            <a:ext cx="3750023" cy="3445893"/>
          </a:xfrm>
        </p:spPr>
        <p:txBody>
          <a:bodyPr>
            <a:normAutofit/>
          </a:bodyPr>
          <a:lstStyle/>
          <a:p>
            <a:r>
              <a:rPr lang="en-AU" dirty="0"/>
              <a:t>I used Nessus scan to scan my windows and my </a:t>
            </a:r>
            <a:r>
              <a:rPr lang="en-AU" dirty="0" err="1"/>
              <a:t>odoo</a:t>
            </a:r>
            <a:r>
              <a:rPr lang="en-AU" dirty="0"/>
              <a:t> machine. </a:t>
            </a:r>
          </a:p>
          <a:p>
            <a:r>
              <a:rPr lang="en-AU" dirty="0"/>
              <a:t>The reports will be submitted to </a:t>
            </a:r>
            <a:r>
              <a:rPr lang="en-AU" dirty="0" err="1"/>
              <a:t>moddle</a:t>
            </a:r>
            <a:r>
              <a:rPr lang="en-AU" dirty="0"/>
              <a:t> with this file.</a:t>
            </a:r>
          </a:p>
          <a:p>
            <a:r>
              <a:rPr lang="en-AU" dirty="0"/>
              <a:t>Many minor and major vulns were found in the reports.</a:t>
            </a:r>
          </a:p>
          <a:p>
            <a:endParaRPr lang="en-AU" dirty="0"/>
          </a:p>
        </p:txBody>
      </p:sp>
      <p:pic>
        <p:nvPicPr>
          <p:cNvPr id="5" name="Picture 4">
            <a:extLst>
              <a:ext uri="{FF2B5EF4-FFF2-40B4-BE49-F238E27FC236}">
                <a16:creationId xmlns:a16="http://schemas.microsoft.com/office/drawing/2014/main" id="{1ABCAC67-2425-D249-BC85-D3CBD22EC60E}"/>
              </a:ext>
            </a:extLst>
          </p:cNvPr>
          <p:cNvPicPr>
            <a:picLocks noChangeAspect="1"/>
          </p:cNvPicPr>
          <p:nvPr/>
        </p:nvPicPr>
        <p:blipFill>
          <a:blip r:embed="rId2"/>
          <a:stretch>
            <a:fillRect/>
          </a:stretch>
        </p:blipFill>
        <p:spPr>
          <a:xfrm>
            <a:off x="6229584" y="2853822"/>
            <a:ext cx="5352816" cy="3010959"/>
          </a:xfrm>
          <a:prstGeom prst="rect">
            <a:avLst/>
          </a:prstGeom>
        </p:spPr>
      </p:pic>
    </p:spTree>
    <p:extLst>
      <p:ext uri="{BB962C8B-B14F-4D97-AF65-F5344CB8AC3E}">
        <p14:creationId xmlns:p14="http://schemas.microsoft.com/office/powerpoint/2010/main" val="158373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E781AF0-B052-41F6-B272-5C055E511D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3110DF80-7755-48B5-8B8F-47C1B9CE5B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4717301"/>
          </a:xfrm>
          <a:custGeom>
            <a:avLst/>
            <a:gdLst>
              <a:gd name="connsiteX0" fmla="*/ 8930642 w 12192000"/>
              <a:gd name="connsiteY0" fmla="*/ 4273734 h 4717301"/>
              <a:gd name="connsiteX1" fmla="*/ 9143134 w 12192000"/>
              <a:gd name="connsiteY1" fmla="*/ 4396362 h 4717301"/>
              <a:gd name="connsiteX2" fmla="*/ 9043549 w 12192000"/>
              <a:gd name="connsiteY2" fmla="*/ 4693978 h 4717301"/>
              <a:gd name="connsiteX3" fmla="*/ 8745984 w 12192000"/>
              <a:gd name="connsiteY3" fmla="*/ 4594249 h 4717301"/>
              <a:gd name="connsiteX4" fmla="*/ 8845568 w 12192000"/>
              <a:gd name="connsiteY4" fmla="*/ 4296634 h 4717301"/>
              <a:gd name="connsiteX5" fmla="*/ 8930642 w 12192000"/>
              <a:gd name="connsiteY5" fmla="*/ 4273734 h 4717301"/>
              <a:gd name="connsiteX6" fmla="*/ 9842642 w 12192000"/>
              <a:gd name="connsiteY6" fmla="*/ 3718743 h 4717301"/>
              <a:gd name="connsiteX7" fmla="*/ 10272210 w 12192000"/>
              <a:gd name="connsiteY7" fmla="*/ 3966645 h 4717301"/>
              <a:gd name="connsiteX8" fmla="*/ 10070896 w 12192000"/>
              <a:gd name="connsiteY8" fmla="*/ 4568292 h 4717301"/>
              <a:gd name="connsiteX9" fmla="*/ 9469346 w 12192000"/>
              <a:gd name="connsiteY9" fmla="*/ 4366686 h 4717301"/>
              <a:gd name="connsiteX10" fmla="*/ 9670660 w 12192000"/>
              <a:gd name="connsiteY10" fmla="*/ 3765038 h 4717301"/>
              <a:gd name="connsiteX11" fmla="*/ 9842642 w 12192000"/>
              <a:gd name="connsiteY11" fmla="*/ 3718743 h 4717301"/>
              <a:gd name="connsiteX12" fmla="*/ 0 w 12192000"/>
              <a:gd name="connsiteY12" fmla="*/ 0 h 4717301"/>
              <a:gd name="connsiteX13" fmla="*/ 12192000 w 12192000"/>
              <a:gd name="connsiteY13" fmla="*/ 0 h 4717301"/>
              <a:gd name="connsiteX14" fmla="*/ 12192000 w 12192000"/>
              <a:gd name="connsiteY14" fmla="*/ 3369891 h 4717301"/>
              <a:gd name="connsiteX15" fmla="*/ 12124015 w 12192000"/>
              <a:gd name="connsiteY15" fmla="*/ 3410713 h 4717301"/>
              <a:gd name="connsiteX16" fmla="*/ 11077457 w 12192000"/>
              <a:gd name="connsiteY16" fmla="*/ 3501725 h 4717301"/>
              <a:gd name="connsiteX17" fmla="*/ 9867246 w 12192000"/>
              <a:gd name="connsiteY17" fmla="*/ 3351592 h 4717301"/>
              <a:gd name="connsiteX18" fmla="*/ 8994802 w 12192000"/>
              <a:gd name="connsiteY18" fmla="*/ 3878378 h 4717301"/>
              <a:gd name="connsiteX19" fmla="*/ 6994655 w 12192000"/>
              <a:gd name="connsiteY19" fmla="*/ 4335637 h 4717301"/>
              <a:gd name="connsiteX20" fmla="*/ 6287534 w 12192000"/>
              <a:gd name="connsiteY20" fmla="*/ 3714199 h 4717301"/>
              <a:gd name="connsiteX21" fmla="*/ 4392596 w 12192000"/>
              <a:gd name="connsiteY21" fmla="*/ 3392344 h 4717301"/>
              <a:gd name="connsiteX22" fmla="*/ 3014500 w 12192000"/>
              <a:gd name="connsiteY22" fmla="*/ 4100222 h 4717301"/>
              <a:gd name="connsiteX23" fmla="*/ 86414 w 12192000"/>
              <a:gd name="connsiteY23" fmla="*/ 3903305 h 4717301"/>
              <a:gd name="connsiteX24" fmla="*/ 0 w 12192000"/>
              <a:gd name="connsiteY24" fmla="*/ 3840566 h 471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92000" h="4717301">
                <a:moveTo>
                  <a:pt x="8930642" y="4273734"/>
                </a:moveTo>
                <a:cubicBezTo>
                  <a:pt x="9016941" y="4268381"/>
                  <a:pt x="9102130" y="4314070"/>
                  <a:pt x="9143134" y="4396362"/>
                </a:cubicBezTo>
                <a:cubicBezTo>
                  <a:pt x="9197806" y="4506087"/>
                  <a:pt x="9153221" y="4639333"/>
                  <a:pt x="9043549" y="4693978"/>
                </a:cubicBezTo>
                <a:cubicBezTo>
                  <a:pt x="8933879" y="4748622"/>
                  <a:pt x="8800655" y="4703973"/>
                  <a:pt x="8745984" y="4594249"/>
                </a:cubicBezTo>
                <a:cubicBezTo>
                  <a:pt x="8691311" y="4484525"/>
                  <a:pt x="8735897" y="4351279"/>
                  <a:pt x="8845568" y="4296634"/>
                </a:cubicBezTo>
                <a:cubicBezTo>
                  <a:pt x="8872986" y="4282973"/>
                  <a:pt x="8901875" y="4275517"/>
                  <a:pt x="8930642" y="4273734"/>
                </a:cubicBezTo>
                <a:close/>
                <a:moveTo>
                  <a:pt x="9842642" y="3718743"/>
                </a:moveTo>
                <a:cubicBezTo>
                  <a:pt x="10017101" y="3707923"/>
                  <a:pt x="10189318" y="3800286"/>
                  <a:pt x="10272210" y="3966645"/>
                </a:cubicBezTo>
                <a:cubicBezTo>
                  <a:pt x="10382732" y="4188458"/>
                  <a:pt x="10292600" y="4457825"/>
                  <a:pt x="10070896" y="4568292"/>
                </a:cubicBezTo>
                <a:cubicBezTo>
                  <a:pt x="9849191" y="4678760"/>
                  <a:pt x="9579867" y="4588498"/>
                  <a:pt x="9469346" y="4366686"/>
                </a:cubicBezTo>
                <a:cubicBezTo>
                  <a:pt x="9358824" y="4144873"/>
                  <a:pt x="9448956" y="3875506"/>
                  <a:pt x="9670660" y="3765038"/>
                </a:cubicBezTo>
                <a:cubicBezTo>
                  <a:pt x="9726087" y="3737421"/>
                  <a:pt x="9784490" y="3722349"/>
                  <a:pt x="9842642" y="3718743"/>
                </a:cubicBezTo>
                <a:close/>
                <a:moveTo>
                  <a:pt x="0" y="0"/>
                </a:moveTo>
                <a:lnTo>
                  <a:pt x="12192000" y="0"/>
                </a:lnTo>
                <a:lnTo>
                  <a:pt x="12192000" y="3369891"/>
                </a:lnTo>
                <a:lnTo>
                  <a:pt x="12124015" y="3410713"/>
                </a:lnTo>
                <a:cubicBezTo>
                  <a:pt x="11792041" y="3581538"/>
                  <a:pt x="11443617" y="3577252"/>
                  <a:pt x="11077457" y="3501725"/>
                </a:cubicBezTo>
                <a:cubicBezTo>
                  <a:pt x="10679189" y="3419860"/>
                  <a:pt x="10271734" y="3358281"/>
                  <a:pt x="9867246" y="3351592"/>
                </a:cubicBezTo>
                <a:cubicBezTo>
                  <a:pt x="9492336" y="3345611"/>
                  <a:pt x="9239136" y="3626329"/>
                  <a:pt x="8994802" y="3878378"/>
                </a:cubicBezTo>
                <a:cubicBezTo>
                  <a:pt x="8385954" y="4506678"/>
                  <a:pt x="7695268" y="4690742"/>
                  <a:pt x="6994655" y="4335637"/>
                </a:cubicBezTo>
                <a:cubicBezTo>
                  <a:pt x="6722938" y="4197922"/>
                  <a:pt x="6494843" y="3948626"/>
                  <a:pt x="6287534" y="3714199"/>
                </a:cubicBezTo>
                <a:cubicBezTo>
                  <a:pt x="5731733" y="3085491"/>
                  <a:pt x="5043559" y="3067499"/>
                  <a:pt x="4392596" y="3392344"/>
                </a:cubicBezTo>
                <a:cubicBezTo>
                  <a:pt x="3930423" y="3623867"/>
                  <a:pt x="3492022" y="3908604"/>
                  <a:pt x="3014500" y="4100222"/>
                </a:cubicBezTo>
                <a:cubicBezTo>
                  <a:pt x="1977820" y="4518409"/>
                  <a:pt x="973242" y="4499486"/>
                  <a:pt x="86414" y="3903305"/>
                </a:cubicBezTo>
                <a:lnTo>
                  <a:pt x="0" y="384056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40E947-89E2-E748-5F87-9BBD9C4E0E5C}"/>
              </a:ext>
            </a:extLst>
          </p:cNvPr>
          <p:cNvSpPr>
            <a:spLocks noGrp="1"/>
          </p:cNvSpPr>
          <p:nvPr>
            <p:ph type="title"/>
          </p:nvPr>
        </p:nvSpPr>
        <p:spPr>
          <a:xfrm>
            <a:off x="609600" y="4593949"/>
            <a:ext cx="5910470" cy="1625875"/>
          </a:xfrm>
        </p:spPr>
        <p:txBody>
          <a:bodyPr anchor="ctr">
            <a:normAutofit/>
          </a:bodyPr>
          <a:lstStyle/>
          <a:p>
            <a:pPr>
              <a:lnSpc>
                <a:spcPct val="90000"/>
              </a:lnSpc>
            </a:pPr>
            <a:r>
              <a:rPr lang="en-AU" sz="3700" err="1"/>
              <a:t>Wafoof</a:t>
            </a:r>
            <a:r>
              <a:rPr lang="en-AU" sz="3700"/>
              <a:t> Scan Screenshots for Win 11 VM</a:t>
            </a:r>
          </a:p>
        </p:txBody>
      </p:sp>
      <p:sp>
        <p:nvSpPr>
          <p:cNvPr id="9" name="Content Placeholder 8">
            <a:extLst>
              <a:ext uri="{FF2B5EF4-FFF2-40B4-BE49-F238E27FC236}">
                <a16:creationId xmlns:a16="http://schemas.microsoft.com/office/drawing/2014/main" id="{2AB2D19D-3A12-0B92-D44A-D7F5C049AE61}"/>
              </a:ext>
            </a:extLst>
          </p:cNvPr>
          <p:cNvSpPr>
            <a:spLocks noGrp="1"/>
          </p:cNvSpPr>
          <p:nvPr>
            <p:ph idx="1"/>
          </p:nvPr>
        </p:nvSpPr>
        <p:spPr>
          <a:xfrm>
            <a:off x="6694998" y="4593949"/>
            <a:ext cx="4887402" cy="1625876"/>
          </a:xfrm>
        </p:spPr>
        <p:txBody>
          <a:bodyPr anchor="ctr">
            <a:normAutofit/>
          </a:bodyPr>
          <a:lstStyle/>
          <a:p>
            <a:r>
              <a:rPr lang="en-US" dirty="0"/>
              <a:t>The following output occurs which was discussed with tutor and approved.</a:t>
            </a:r>
          </a:p>
        </p:txBody>
      </p:sp>
      <p:pic>
        <p:nvPicPr>
          <p:cNvPr id="5" name="Content Placeholder 4">
            <a:extLst>
              <a:ext uri="{FF2B5EF4-FFF2-40B4-BE49-F238E27FC236}">
                <a16:creationId xmlns:a16="http://schemas.microsoft.com/office/drawing/2014/main" id="{9AC6EF0A-5AE2-6194-EF6C-7801D2450CCF}"/>
              </a:ext>
            </a:extLst>
          </p:cNvPr>
          <p:cNvPicPr>
            <a:picLocks noChangeAspect="1"/>
          </p:cNvPicPr>
          <p:nvPr/>
        </p:nvPicPr>
        <p:blipFill>
          <a:blip r:embed="rId2"/>
          <a:stretch>
            <a:fillRect/>
          </a:stretch>
        </p:blipFill>
        <p:spPr>
          <a:xfrm>
            <a:off x="2728843" y="688763"/>
            <a:ext cx="6731265" cy="2086692"/>
          </a:xfrm>
          <a:prstGeom prst="rect">
            <a:avLst/>
          </a:prstGeom>
        </p:spPr>
      </p:pic>
    </p:spTree>
    <p:extLst>
      <p:ext uri="{BB962C8B-B14F-4D97-AF65-F5344CB8AC3E}">
        <p14:creationId xmlns:p14="http://schemas.microsoft.com/office/powerpoint/2010/main" val="1713004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1">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0"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5">
            <a:extLst>
              <a:ext uri="{FF2B5EF4-FFF2-40B4-BE49-F238E27FC236}">
                <a16:creationId xmlns:a16="http://schemas.microsoft.com/office/drawing/2014/main" id="{D1FFE435-0754-492D-B815-BD114217D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7EF79062-B5BB-45DF-810C-95A324A9D6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2140699"/>
            <a:ext cx="12192000" cy="4717301"/>
          </a:xfrm>
          <a:custGeom>
            <a:avLst/>
            <a:gdLst>
              <a:gd name="connsiteX0" fmla="*/ 8930642 w 12192000"/>
              <a:gd name="connsiteY0" fmla="*/ 4273734 h 4717301"/>
              <a:gd name="connsiteX1" fmla="*/ 9143134 w 12192000"/>
              <a:gd name="connsiteY1" fmla="*/ 4396362 h 4717301"/>
              <a:gd name="connsiteX2" fmla="*/ 9043549 w 12192000"/>
              <a:gd name="connsiteY2" fmla="*/ 4693978 h 4717301"/>
              <a:gd name="connsiteX3" fmla="*/ 8745984 w 12192000"/>
              <a:gd name="connsiteY3" fmla="*/ 4594249 h 4717301"/>
              <a:gd name="connsiteX4" fmla="*/ 8845568 w 12192000"/>
              <a:gd name="connsiteY4" fmla="*/ 4296634 h 4717301"/>
              <a:gd name="connsiteX5" fmla="*/ 8930642 w 12192000"/>
              <a:gd name="connsiteY5" fmla="*/ 4273734 h 4717301"/>
              <a:gd name="connsiteX6" fmla="*/ 9842642 w 12192000"/>
              <a:gd name="connsiteY6" fmla="*/ 3718743 h 4717301"/>
              <a:gd name="connsiteX7" fmla="*/ 10272210 w 12192000"/>
              <a:gd name="connsiteY7" fmla="*/ 3966645 h 4717301"/>
              <a:gd name="connsiteX8" fmla="*/ 10070896 w 12192000"/>
              <a:gd name="connsiteY8" fmla="*/ 4568292 h 4717301"/>
              <a:gd name="connsiteX9" fmla="*/ 9469346 w 12192000"/>
              <a:gd name="connsiteY9" fmla="*/ 4366686 h 4717301"/>
              <a:gd name="connsiteX10" fmla="*/ 9670660 w 12192000"/>
              <a:gd name="connsiteY10" fmla="*/ 3765038 h 4717301"/>
              <a:gd name="connsiteX11" fmla="*/ 9842642 w 12192000"/>
              <a:gd name="connsiteY11" fmla="*/ 3718743 h 4717301"/>
              <a:gd name="connsiteX12" fmla="*/ 0 w 12192000"/>
              <a:gd name="connsiteY12" fmla="*/ 0 h 4717301"/>
              <a:gd name="connsiteX13" fmla="*/ 12192000 w 12192000"/>
              <a:gd name="connsiteY13" fmla="*/ 0 h 4717301"/>
              <a:gd name="connsiteX14" fmla="*/ 12192000 w 12192000"/>
              <a:gd name="connsiteY14" fmla="*/ 3369891 h 4717301"/>
              <a:gd name="connsiteX15" fmla="*/ 12124015 w 12192000"/>
              <a:gd name="connsiteY15" fmla="*/ 3410713 h 4717301"/>
              <a:gd name="connsiteX16" fmla="*/ 11077457 w 12192000"/>
              <a:gd name="connsiteY16" fmla="*/ 3501725 h 4717301"/>
              <a:gd name="connsiteX17" fmla="*/ 9867246 w 12192000"/>
              <a:gd name="connsiteY17" fmla="*/ 3351592 h 4717301"/>
              <a:gd name="connsiteX18" fmla="*/ 8994802 w 12192000"/>
              <a:gd name="connsiteY18" fmla="*/ 3878378 h 4717301"/>
              <a:gd name="connsiteX19" fmla="*/ 6994655 w 12192000"/>
              <a:gd name="connsiteY19" fmla="*/ 4335637 h 4717301"/>
              <a:gd name="connsiteX20" fmla="*/ 6287534 w 12192000"/>
              <a:gd name="connsiteY20" fmla="*/ 3714199 h 4717301"/>
              <a:gd name="connsiteX21" fmla="*/ 4392596 w 12192000"/>
              <a:gd name="connsiteY21" fmla="*/ 3392344 h 4717301"/>
              <a:gd name="connsiteX22" fmla="*/ 3014500 w 12192000"/>
              <a:gd name="connsiteY22" fmla="*/ 4100222 h 4717301"/>
              <a:gd name="connsiteX23" fmla="*/ 86414 w 12192000"/>
              <a:gd name="connsiteY23" fmla="*/ 3903305 h 4717301"/>
              <a:gd name="connsiteX24" fmla="*/ 0 w 12192000"/>
              <a:gd name="connsiteY24" fmla="*/ 3840566 h 471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92000" h="4717301">
                <a:moveTo>
                  <a:pt x="8930642" y="4273734"/>
                </a:moveTo>
                <a:cubicBezTo>
                  <a:pt x="9016941" y="4268381"/>
                  <a:pt x="9102130" y="4314070"/>
                  <a:pt x="9143134" y="4396362"/>
                </a:cubicBezTo>
                <a:cubicBezTo>
                  <a:pt x="9197806" y="4506087"/>
                  <a:pt x="9153221" y="4639333"/>
                  <a:pt x="9043549" y="4693978"/>
                </a:cubicBezTo>
                <a:cubicBezTo>
                  <a:pt x="8933879" y="4748622"/>
                  <a:pt x="8800655" y="4703973"/>
                  <a:pt x="8745984" y="4594249"/>
                </a:cubicBezTo>
                <a:cubicBezTo>
                  <a:pt x="8691311" y="4484525"/>
                  <a:pt x="8735897" y="4351279"/>
                  <a:pt x="8845568" y="4296634"/>
                </a:cubicBezTo>
                <a:cubicBezTo>
                  <a:pt x="8872986" y="4282973"/>
                  <a:pt x="8901875" y="4275517"/>
                  <a:pt x="8930642" y="4273734"/>
                </a:cubicBezTo>
                <a:close/>
                <a:moveTo>
                  <a:pt x="9842642" y="3718743"/>
                </a:moveTo>
                <a:cubicBezTo>
                  <a:pt x="10017101" y="3707923"/>
                  <a:pt x="10189318" y="3800286"/>
                  <a:pt x="10272210" y="3966645"/>
                </a:cubicBezTo>
                <a:cubicBezTo>
                  <a:pt x="10382732" y="4188458"/>
                  <a:pt x="10292600" y="4457825"/>
                  <a:pt x="10070896" y="4568292"/>
                </a:cubicBezTo>
                <a:cubicBezTo>
                  <a:pt x="9849191" y="4678760"/>
                  <a:pt x="9579867" y="4588498"/>
                  <a:pt x="9469346" y="4366686"/>
                </a:cubicBezTo>
                <a:cubicBezTo>
                  <a:pt x="9358824" y="4144873"/>
                  <a:pt x="9448956" y="3875506"/>
                  <a:pt x="9670660" y="3765038"/>
                </a:cubicBezTo>
                <a:cubicBezTo>
                  <a:pt x="9726087" y="3737421"/>
                  <a:pt x="9784490" y="3722349"/>
                  <a:pt x="9842642" y="3718743"/>
                </a:cubicBezTo>
                <a:close/>
                <a:moveTo>
                  <a:pt x="0" y="0"/>
                </a:moveTo>
                <a:lnTo>
                  <a:pt x="12192000" y="0"/>
                </a:lnTo>
                <a:lnTo>
                  <a:pt x="12192000" y="3369891"/>
                </a:lnTo>
                <a:lnTo>
                  <a:pt x="12124015" y="3410713"/>
                </a:lnTo>
                <a:cubicBezTo>
                  <a:pt x="11792041" y="3581538"/>
                  <a:pt x="11443617" y="3577252"/>
                  <a:pt x="11077457" y="3501725"/>
                </a:cubicBezTo>
                <a:cubicBezTo>
                  <a:pt x="10679189" y="3419860"/>
                  <a:pt x="10271734" y="3358281"/>
                  <a:pt x="9867246" y="3351592"/>
                </a:cubicBezTo>
                <a:cubicBezTo>
                  <a:pt x="9492336" y="3345611"/>
                  <a:pt x="9239136" y="3626329"/>
                  <a:pt x="8994802" y="3878378"/>
                </a:cubicBezTo>
                <a:cubicBezTo>
                  <a:pt x="8385954" y="4506678"/>
                  <a:pt x="7695268" y="4690742"/>
                  <a:pt x="6994655" y="4335637"/>
                </a:cubicBezTo>
                <a:cubicBezTo>
                  <a:pt x="6722938" y="4197922"/>
                  <a:pt x="6494843" y="3948626"/>
                  <a:pt x="6287534" y="3714199"/>
                </a:cubicBezTo>
                <a:cubicBezTo>
                  <a:pt x="5731733" y="3085491"/>
                  <a:pt x="5043559" y="3067499"/>
                  <a:pt x="4392596" y="3392344"/>
                </a:cubicBezTo>
                <a:cubicBezTo>
                  <a:pt x="3930423" y="3623867"/>
                  <a:pt x="3492022" y="3908604"/>
                  <a:pt x="3014500" y="4100222"/>
                </a:cubicBezTo>
                <a:cubicBezTo>
                  <a:pt x="1977820" y="4518409"/>
                  <a:pt x="973242" y="4499486"/>
                  <a:pt x="86414" y="3903305"/>
                </a:cubicBezTo>
                <a:lnTo>
                  <a:pt x="0" y="384056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C8B592-D5F5-7A84-8C38-99897B2F9ED2}"/>
              </a:ext>
            </a:extLst>
          </p:cNvPr>
          <p:cNvSpPr>
            <a:spLocks noGrp="1"/>
          </p:cNvSpPr>
          <p:nvPr>
            <p:ph type="title"/>
          </p:nvPr>
        </p:nvSpPr>
        <p:spPr>
          <a:xfrm>
            <a:off x="609600" y="669856"/>
            <a:ext cx="6658405" cy="1451174"/>
          </a:xfrm>
        </p:spPr>
        <p:txBody>
          <a:bodyPr vert="horz" lIns="91440" tIns="45720" rIns="91440" bIns="45720" rtlCol="0" anchor="ctr">
            <a:normAutofit/>
          </a:bodyPr>
          <a:lstStyle/>
          <a:p>
            <a:pPr>
              <a:lnSpc>
                <a:spcPct val="90000"/>
              </a:lnSpc>
            </a:pPr>
            <a:r>
              <a:rPr lang="en-US" sz="4600"/>
              <a:t>Wafoof Scan for Odoo </a:t>
            </a:r>
          </a:p>
        </p:txBody>
      </p:sp>
      <p:pic>
        <p:nvPicPr>
          <p:cNvPr id="5" name="Content Placeholder 4">
            <a:extLst>
              <a:ext uri="{FF2B5EF4-FFF2-40B4-BE49-F238E27FC236}">
                <a16:creationId xmlns:a16="http://schemas.microsoft.com/office/drawing/2014/main" id="{2F0B9582-9C86-C2BD-F353-A5534F2BDFED}"/>
              </a:ext>
            </a:extLst>
          </p:cNvPr>
          <p:cNvPicPr>
            <a:picLocks noGrp="1" noChangeAspect="1"/>
          </p:cNvPicPr>
          <p:nvPr>
            <p:ph idx="1"/>
          </p:nvPr>
        </p:nvPicPr>
        <p:blipFill>
          <a:blip r:embed="rId2"/>
          <a:stretch>
            <a:fillRect/>
          </a:stretch>
        </p:blipFill>
        <p:spPr>
          <a:xfrm>
            <a:off x="2614094" y="3388136"/>
            <a:ext cx="6963812" cy="2611429"/>
          </a:xfrm>
          <a:prstGeom prst="rect">
            <a:avLst/>
          </a:prstGeom>
        </p:spPr>
      </p:pic>
    </p:spTree>
    <p:extLst>
      <p:ext uri="{BB962C8B-B14F-4D97-AF65-F5344CB8AC3E}">
        <p14:creationId xmlns:p14="http://schemas.microsoft.com/office/powerpoint/2010/main" val="1553792392"/>
      </p:ext>
    </p:extLst>
  </p:cSld>
  <p:clrMapOvr>
    <a:masterClrMapping/>
  </p:clrMapOvr>
</p:sld>
</file>

<file path=ppt/theme/theme1.xml><?xml version="1.0" encoding="utf-8"?>
<a:theme xmlns:a="http://schemas.openxmlformats.org/drawingml/2006/main" name="SplashVTI">
  <a:themeElements>
    <a:clrScheme name="AnalogousFromDarkSeedLeftStep">
      <a:dk1>
        <a:srgbClr val="000000"/>
      </a:dk1>
      <a:lt1>
        <a:srgbClr val="FFFFFF"/>
      </a:lt1>
      <a:dk2>
        <a:srgbClr val="1B3021"/>
      </a:dk2>
      <a:lt2>
        <a:srgbClr val="F0F2F3"/>
      </a:lt2>
      <a:accent1>
        <a:srgbClr val="C36E4D"/>
      </a:accent1>
      <a:accent2>
        <a:srgbClr val="B13B4B"/>
      </a:accent2>
      <a:accent3>
        <a:srgbClr val="C34D8F"/>
      </a:accent3>
      <a:accent4>
        <a:srgbClr val="B13BAE"/>
      </a:accent4>
      <a:accent5>
        <a:srgbClr val="954DC3"/>
      </a:accent5>
      <a:accent6>
        <a:srgbClr val="5D47B6"/>
      </a:accent6>
      <a:hlink>
        <a:srgbClr val="A23FBF"/>
      </a:hlink>
      <a:folHlink>
        <a:srgbClr val="7F7F7F"/>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plashVTI" id="{CD38C481-21EC-466B-953B-A1440B42712A}" vid="{D3E4813C-1D98-48C2-AF59-2D0D78E25500}"/>
    </a:ext>
  </a:extLst>
</a:theme>
</file>

<file path=docProps/app.xml><?xml version="1.0" encoding="utf-8"?>
<Properties xmlns="http://schemas.openxmlformats.org/officeDocument/2006/extended-properties" xmlns:vt="http://schemas.openxmlformats.org/officeDocument/2006/docPropsVTypes">
  <TotalTime>423</TotalTime>
  <Words>1290</Words>
  <Application>Microsoft Office PowerPoint</Application>
  <PresentationFormat>Widescreen</PresentationFormat>
  <Paragraphs>163</Paragraphs>
  <Slides>30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Avenir Next LT Pro</vt:lpstr>
      <vt:lpstr>Posterama</vt:lpstr>
      <vt:lpstr>Verdana</vt:lpstr>
      <vt:lpstr>SplashVTI</vt:lpstr>
      <vt:lpstr>Week 7 CTI Task</vt:lpstr>
      <vt:lpstr>GIT Repository</vt:lpstr>
      <vt:lpstr>Set-up a shared folder in Wazuh</vt:lpstr>
      <vt:lpstr>Additional Apps installed in VM</vt:lpstr>
      <vt:lpstr>Nessus scan initiation</vt:lpstr>
      <vt:lpstr>Scan completed for both VMs</vt:lpstr>
      <vt:lpstr>Searching Vulnerabilities without Wazuh: Nessus</vt:lpstr>
      <vt:lpstr>Wafoof Scan Screenshots for Win 11 VM</vt:lpstr>
      <vt:lpstr>Wafoof Scan for Odoo </vt:lpstr>
      <vt:lpstr>Nikto Scan for Win 11 VM</vt:lpstr>
      <vt:lpstr>Nikto Scan for Odoo VM</vt:lpstr>
      <vt:lpstr>Scan with Legion</vt:lpstr>
      <vt:lpstr>Copying cpe_helper.json folder in Wazuh</vt:lpstr>
      <vt:lpstr>Opening the file</vt:lpstr>
      <vt:lpstr>Amending the following part in the file:</vt:lpstr>
      <vt:lpstr>Copying Back</vt:lpstr>
      <vt:lpstr>Screenshot before restarting the Wazuh</vt:lpstr>
      <vt:lpstr>Screenshot after the next scan:</vt:lpstr>
      <vt:lpstr>Priortising the vulnerabilities</vt:lpstr>
      <vt:lpstr>Techniques used by Blackcat</vt:lpstr>
      <vt:lpstr>Let find our first priority Vulnerability</vt:lpstr>
      <vt:lpstr>Proof for first priortization</vt:lpstr>
      <vt:lpstr>Second vulnerability for prioritization</vt:lpstr>
      <vt:lpstr>Proof of research for vuln no. 2</vt:lpstr>
      <vt:lpstr>Third vulnerability for prioritization</vt:lpstr>
      <vt:lpstr>Prioritising vulnerability no. 4</vt:lpstr>
      <vt:lpstr>Proof of research for no. 4</vt:lpstr>
      <vt:lpstr>Prioritising vulnerability no.5</vt:lpstr>
      <vt:lpstr>Proof research for no. 5</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7 CTI Task</dc:title>
  <dc:creator>Tirth Hirenkumar Jaiswal</dc:creator>
  <cp:lastModifiedBy>Tirth Hirenkumar Jaiswal</cp:lastModifiedBy>
  <cp:revision>31</cp:revision>
  <dcterms:created xsi:type="dcterms:W3CDTF">2023-09-03T09:21:51Z</dcterms:created>
  <dcterms:modified xsi:type="dcterms:W3CDTF">2023-09-09T11:55:41Z</dcterms:modified>
</cp:coreProperties>
</file>